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67" r:id="rId3"/>
    <p:sldId id="272" r:id="rId4"/>
    <p:sldId id="273" r:id="rId5"/>
    <p:sldId id="274" r:id="rId6"/>
    <p:sldId id="275" r:id="rId7"/>
    <p:sldId id="276" r:id="rId8"/>
    <p:sldId id="277" r:id="rId9"/>
    <p:sldId id="278" r:id="rId10"/>
    <p:sldId id="279" r:id="rId11"/>
    <p:sldId id="268" r:id="rId12"/>
    <p:sldId id="269" r:id="rId13"/>
    <p:sldId id="270" r:id="rId14"/>
    <p:sldId id="271"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Fave Script Bold Pro" pitchFamily="2" charset="0"/>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646C3-A162-4276-9F43-5B6FBF08835E}" v="1164" dt="2022-08-21T00:42:59.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308" autoAdjust="0"/>
  </p:normalViewPr>
  <p:slideViewPr>
    <p:cSldViewPr snapToGrid="0">
      <p:cViewPr varScale="1">
        <p:scale>
          <a:sx n="42" d="100"/>
          <a:sy n="42" d="100"/>
        </p:scale>
        <p:origin x="30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57E646C3-A162-4276-9F43-5B6FBF08835E}"/>
    <pc:docChg chg="custSel addSld delSld modSld sldOrd">
      <pc:chgData name="Stan Cox" userId="9376f276357bfffd" providerId="LiveId" clId="{57E646C3-A162-4276-9F43-5B6FBF08835E}" dt="2022-08-21T00:43:17.007" v="1627" actId="113"/>
      <pc:docMkLst>
        <pc:docMk/>
      </pc:docMkLst>
      <pc:sldChg chg="ord">
        <pc:chgData name="Stan Cox" userId="9376f276357bfffd" providerId="LiveId" clId="{57E646C3-A162-4276-9F43-5B6FBF08835E}" dt="2022-08-21T00:09:42.145" v="1"/>
        <pc:sldMkLst>
          <pc:docMk/>
          <pc:sldMk cId="2425649307" sldId="268"/>
        </pc:sldMkLst>
      </pc:sldChg>
      <pc:sldChg chg="ord">
        <pc:chgData name="Stan Cox" userId="9376f276357bfffd" providerId="LiveId" clId="{57E646C3-A162-4276-9F43-5B6FBF08835E}" dt="2022-08-21T00:09:42.145" v="1"/>
        <pc:sldMkLst>
          <pc:docMk/>
          <pc:sldMk cId="2627895434" sldId="269"/>
        </pc:sldMkLst>
      </pc:sldChg>
      <pc:sldChg chg="ord">
        <pc:chgData name="Stan Cox" userId="9376f276357bfffd" providerId="LiveId" clId="{57E646C3-A162-4276-9F43-5B6FBF08835E}" dt="2022-08-21T00:09:42.145" v="1"/>
        <pc:sldMkLst>
          <pc:docMk/>
          <pc:sldMk cId="1164905864" sldId="270"/>
        </pc:sldMkLst>
      </pc:sldChg>
      <pc:sldChg chg="ord">
        <pc:chgData name="Stan Cox" userId="9376f276357bfffd" providerId="LiveId" clId="{57E646C3-A162-4276-9F43-5B6FBF08835E}" dt="2022-08-21T00:09:42.145" v="1"/>
        <pc:sldMkLst>
          <pc:docMk/>
          <pc:sldMk cId="3900872456" sldId="271"/>
        </pc:sldMkLst>
      </pc:sldChg>
      <pc:sldChg chg="modSp mod">
        <pc:chgData name="Stan Cox" userId="9376f276357bfffd" providerId="LiveId" clId="{57E646C3-A162-4276-9F43-5B6FBF08835E}" dt="2022-08-21T00:10:20.185" v="27" actId="20577"/>
        <pc:sldMkLst>
          <pc:docMk/>
          <pc:sldMk cId="4206186376" sldId="272"/>
        </pc:sldMkLst>
        <pc:spChg chg="mod">
          <ac:chgData name="Stan Cox" userId="9376f276357bfffd" providerId="LiveId" clId="{57E646C3-A162-4276-9F43-5B6FBF08835E}" dt="2022-08-21T00:10:20.185" v="27" actId="20577"/>
          <ac:spMkLst>
            <pc:docMk/>
            <pc:sldMk cId="4206186376" sldId="272"/>
            <ac:spMk id="2" creationId="{66804595-05AC-A6B3-9655-6C0B5BD48B61}"/>
          </ac:spMkLst>
        </pc:spChg>
      </pc:sldChg>
      <pc:sldChg chg="modSp mod">
        <pc:chgData name="Stan Cox" userId="9376f276357bfffd" providerId="LiveId" clId="{57E646C3-A162-4276-9F43-5B6FBF08835E}" dt="2022-08-21T00:10:34.338" v="28"/>
        <pc:sldMkLst>
          <pc:docMk/>
          <pc:sldMk cId="1012842221" sldId="273"/>
        </pc:sldMkLst>
        <pc:spChg chg="mod">
          <ac:chgData name="Stan Cox" userId="9376f276357bfffd" providerId="LiveId" clId="{57E646C3-A162-4276-9F43-5B6FBF08835E}" dt="2022-08-21T00:10:34.338" v="28"/>
          <ac:spMkLst>
            <pc:docMk/>
            <pc:sldMk cId="1012842221" sldId="273"/>
            <ac:spMk id="2" creationId="{66804595-05AC-A6B3-9655-6C0B5BD48B61}"/>
          </ac:spMkLst>
        </pc:spChg>
      </pc:sldChg>
      <pc:sldChg chg="modSp mod">
        <pc:chgData name="Stan Cox" userId="9376f276357bfffd" providerId="LiveId" clId="{57E646C3-A162-4276-9F43-5B6FBF08835E}" dt="2022-08-21T00:10:41.779" v="29"/>
        <pc:sldMkLst>
          <pc:docMk/>
          <pc:sldMk cId="755415184" sldId="274"/>
        </pc:sldMkLst>
        <pc:spChg chg="mod">
          <ac:chgData name="Stan Cox" userId="9376f276357bfffd" providerId="LiveId" clId="{57E646C3-A162-4276-9F43-5B6FBF08835E}" dt="2022-08-21T00:10:41.779" v="29"/>
          <ac:spMkLst>
            <pc:docMk/>
            <pc:sldMk cId="755415184" sldId="274"/>
            <ac:spMk id="2" creationId="{66804595-05AC-A6B3-9655-6C0B5BD48B61}"/>
          </ac:spMkLst>
        </pc:spChg>
      </pc:sldChg>
      <pc:sldChg chg="modSp mod">
        <pc:chgData name="Stan Cox" userId="9376f276357bfffd" providerId="LiveId" clId="{57E646C3-A162-4276-9F43-5B6FBF08835E}" dt="2022-08-21T00:10:51.860" v="30"/>
        <pc:sldMkLst>
          <pc:docMk/>
          <pc:sldMk cId="1754264513" sldId="275"/>
        </pc:sldMkLst>
        <pc:spChg chg="mod">
          <ac:chgData name="Stan Cox" userId="9376f276357bfffd" providerId="LiveId" clId="{57E646C3-A162-4276-9F43-5B6FBF08835E}" dt="2022-08-21T00:10:51.860" v="30"/>
          <ac:spMkLst>
            <pc:docMk/>
            <pc:sldMk cId="1754264513" sldId="275"/>
            <ac:spMk id="2" creationId="{66804595-05AC-A6B3-9655-6C0B5BD48B61}"/>
          </ac:spMkLst>
        </pc:spChg>
      </pc:sldChg>
      <pc:sldChg chg="add del setBg">
        <pc:chgData name="Stan Cox" userId="9376f276357bfffd" providerId="LiveId" clId="{57E646C3-A162-4276-9F43-5B6FBF08835E}" dt="2022-08-21T00:10:06.437" v="3"/>
        <pc:sldMkLst>
          <pc:docMk/>
          <pc:sldMk cId="2190933667" sldId="276"/>
        </pc:sldMkLst>
      </pc:sldChg>
      <pc:sldChg chg="modSp add mod modAnim modNotesTx">
        <pc:chgData name="Stan Cox" userId="9376f276357bfffd" providerId="LiveId" clId="{57E646C3-A162-4276-9F43-5B6FBF08835E}" dt="2022-08-21T00:18:53.078" v="428" actId="15"/>
        <pc:sldMkLst>
          <pc:docMk/>
          <pc:sldMk cId="2372060770" sldId="276"/>
        </pc:sldMkLst>
        <pc:spChg chg="mod">
          <ac:chgData name="Stan Cox" userId="9376f276357bfffd" providerId="LiveId" clId="{57E646C3-A162-4276-9F43-5B6FBF08835E}" dt="2022-08-21T00:11:18.250" v="81" actId="20577"/>
          <ac:spMkLst>
            <pc:docMk/>
            <pc:sldMk cId="2372060770" sldId="276"/>
            <ac:spMk id="2" creationId="{66804595-05AC-A6B3-9655-6C0B5BD48B61}"/>
          </ac:spMkLst>
        </pc:spChg>
        <pc:spChg chg="mod">
          <ac:chgData name="Stan Cox" userId="9376f276357bfffd" providerId="LiveId" clId="{57E646C3-A162-4276-9F43-5B6FBF08835E}" dt="2022-08-21T00:16:00.411" v="174" actId="27636"/>
          <ac:spMkLst>
            <pc:docMk/>
            <pc:sldMk cId="2372060770" sldId="276"/>
            <ac:spMk id="3" creationId="{E4DD9DC3-1C93-65A8-FFDB-5336824C4B9D}"/>
          </ac:spMkLst>
        </pc:spChg>
      </pc:sldChg>
      <pc:sldChg chg="modSp add mod modAnim modNotesTx">
        <pc:chgData name="Stan Cox" userId="9376f276357bfffd" providerId="LiveId" clId="{57E646C3-A162-4276-9F43-5B6FBF08835E}" dt="2022-08-21T00:30:38.929" v="788" actId="1038"/>
        <pc:sldMkLst>
          <pc:docMk/>
          <pc:sldMk cId="3196963250" sldId="277"/>
        </pc:sldMkLst>
        <pc:spChg chg="mod">
          <ac:chgData name="Stan Cox" userId="9376f276357bfffd" providerId="LiveId" clId="{57E646C3-A162-4276-9F43-5B6FBF08835E}" dt="2022-08-21T00:16:28.427" v="193" actId="20577"/>
          <ac:spMkLst>
            <pc:docMk/>
            <pc:sldMk cId="3196963250" sldId="277"/>
            <ac:spMk id="2" creationId="{66804595-05AC-A6B3-9655-6C0B5BD48B61}"/>
          </ac:spMkLst>
        </pc:spChg>
        <pc:spChg chg="mod">
          <ac:chgData name="Stan Cox" userId="9376f276357bfffd" providerId="LiveId" clId="{57E646C3-A162-4276-9F43-5B6FBF08835E}" dt="2022-08-21T00:30:38.929" v="788" actId="1038"/>
          <ac:spMkLst>
            <pc:docMk/>
            <pc:sldMk cId="3196963250" sldId="277"/>
            <ac:spMk id="3" creationId="{E4DD9DC3-1C93-65A8-FFDB-5336824C4B9D}"/>
          </ac:spMkLst>
        </pc:spChg>
      </pc:sldChg>
      <pc:sldChg chg="add del setBg">
        <pc:chgData name="Stan Cox" userId="9376f276357bfffd" providerId="LiveId" clId="{57E646C3-A162-4276-9F43-5B6FBF08835E}" dt="2022-08-21T00:16:20.519" v="176"/>
        <pc:sldMkLst>
          <pc:docMk/>
          <pc:sldMk cId="3898772842" sldId="277"/>
        </pc:sldMkLst>
      </pc:sldChg>
      <pc:sldChg chg="add del setBg">
        <pc:chgData name="Stan Cox" userId="9376f276357bfffd" providerId="LiveId" clId="{57E646C3-A162-4276-9F43-5B6FBF08835E}" dt="2022-08-21T00:31:15.162" v="790"/>
        <pc:sldMkLst>
          <pc:docMk/>
          <pc:sldMk cId="149947727" sldId="278"/>
        </pc:sldMkLst>
      </pc:sldChg>
      <pc:sldChg chg="modSp add mod modAnim modNotesTx">
        <pc:chgData name="Stan Cox" userId="9376f276357bfffd" providerId="LiveId" clId="{57E646C3-A162-4276-9F43-5B6FBF08835E}" dt="2022-08-21T00:37:47.348" v="1386" actId="12"/>
        <pc:sldMkLst>
          <pc:docMk/>
          <pc:sldMk cId="3668408122" sldId="278"/>
        </pc:sldMkLst>
        <pc:spChg chg="mod">
          <ac:chgData name="Stan Cox" userId="9376f276357bfffd" providerId="LiveId" clId="{57E646C3-A162-4276-9F43-5B6FBF08835E}" dt="2022-08-21T00:31:21.484" v="805" actId="20577"/>
          <ac:spMkLst>
            <pc:docMk/>
            <pc:sldMk cId="3668408122" sldId="278"/>
            <ac:spMk id="2" creationId="{66804595-05AC-A6B3-9655-6C0B5BD48B61}"/>
          </ac:spMkLst>
        </pc:spChg>
        <pc:spChg chg="mod">
          <ac:chgData name="Stan Cox" userId="9376f276357bfffd" providerId="LiveId" clId="{57E646C3-A162-4276-9F43-5B6FBF08835E}" dt="2022-08-21T00:36:46.514" v="1380" actId="403"/>
          <ac:spMkLst>
            <pc:docMk/>
            <pc:sldMk cId="3668408122" sldId="278"/>
            <ac:spMk id="3" creationId="{E4DD9DC3-1C93-65A8-FFDB-5336824C4B9D}"/>
          </ac:spMkLst>
        </pc:spChg>
      </pc:sldChg>
      <pc:sldChg chg="modSp add mod modAnim modNotesTx">
        <pc:chgData name="Stan Cox" userId="9376f276357bfffd" providerId="LiveId" clId="{57E646C3-A162-4276-9F43-5B6FBF08835E}" dt="2022-08-21T00:43:17.007" v="1627" actId="113"/>
        <pc:sldMkLst>
          <pc:docMk/>
          <pc:sldMk cId="166239640" sldId="279"/>
        </pc:sldMkLst>
        <pc:spChg chg="mod">
          <ac:chgData name="Stan Cox" userId="9376f276357bfffd" providerId="LiveId" clId="{57E646C3-A162-4276-9F43-5B6FBF08835E}" dt="2022-08-21T00:39:16.852" v="1419" actId="20577"/>
          <ac:spMkLst>
            <pc:docMk/>
            <pc:sldMk cId="166239640" sldId="279"/>
            <ac:spMk id="2" creationId="{66804595-05AC-A6B3-9655-6C0B5BD48B61}"/>
          </ac:spMkLst>
        </pc:spChg>
        <pc:spChg chg="mod">
          <ac:chgData name="Stan Cox" userId="9376f276357bfffd" providerId="LiveId" clId="{57E646C3-A162-4276-9F43-5B6FBF08835E}" dt="2022-08-21T00:42:59.606" v="1621" actId="20577"/>
          <ac:spMkLst>
            <pc:docMk/>
            <pc:sldMk cId="166239640" sldId="279"/>
            <ac:spMk id="3" creationId="{E4DD9DC3-1C93-65A8-FFDB-5336824C4B9D}"/>
          </ac:spMkLst>
        </pc:spChg>
      </pc:sldChg>
      <pc:sldChg chg="add del setBg">
        <pc:chgData name="Stan Cox" userId="9376f276357bfffd" providerId="LiveId" clId="{57E646C3-A162-4276-9F43-5B6FBF08835E}" dt="2022-08-21T00:38:56.370" v="1388"/>
        <pc:sldMkLst>
          <pc:docMk/>
          <pc:sldMk cId="3678492372"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50508-2212-4351-B552-2BAEDB046656}" type="datetimeFigureOut">
              <a:rPr lang="en-US" smtClean="0"/>
              <a:t>8/20/2022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443FB-B295-4D2E-8E5C-EDD8A2CF97C7}" type="slidenum">
              <a:rPr lang="en-US" smtClean="0"/>
              <a:t>‹#›</a:t>
            </a:fld>
            <a:endParaRPr lang="en-US"/>
          </a:p>
        </p:txBody>
      </p:sp>
    </p:spTree>
    <p:extLst>
      <p:ext uri="{BB962C8B-B14F-4D97-AF65-F5344CB8AC3E}">
        <p14:creationId xmlns:p14="http://schemas.microsoft.com/office/powerpoint/2010/main" val="180533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Assignment (Preparing a Class)</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Choose topic: text, character, event?</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Present statement of intent</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Establish at least 3 major points with scripture</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Explain an age appropriate task, craft or visual aid (for primary and young children’s classes)</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Create a list of 3-5 questions (older children/adults)</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If an older class, prepare one good discussion question.</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09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00"/>
                </a:solidFill>
                <a:effectLst/>
              </a:rPr>
              <a:t>Choose topic: text, character, event?</a:t>
            </a:r>
          </a:p>
          <a:p>
            <a:pPr lvl="1"/>
            <a:r>
              <a:rPr lang="en-US" sz="1200" dirty="0">
                <a:solidFill>
                  <a:schemeClr val="bg1"/>
                </a:solidFill>
                <a:effectLst/>
              </a:rPr>
              <a:t>I chose to discuss the subject of Anxiety</a:t>
            </a:r>
          </a:p>
          <a:p>
            <a:r>
              <a:rPr lang="en-US" sz="1200" b="1" dirty="0">
                <a:solidFill>
                  <a:srgbClr val="FFFF00"/>
                </a:solidFill>
                <a:effectLst/>
              </a:rPr>
              <a:t>Present a statement of Intent:</a:t>
            </a:r>
          </a:p>
          <a:p>
            <a:pPr lvl="1"/>
            <a:r>
              <a:rPr lang="en-US" sz="1200" dirty="0">
                <a:solidFill>
                  <a:schemeClr val="bg1"/>
                </a:solidFill>
                <a:effectLst/>
              </a:rPr>
              <a:t>It is my intent to show the consequences of anxiety upon the faith of a Christian, and show how to deal with the issue</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63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dirty="0">
                <a:solidFill>
                  <a:schemeClr val="bg1"/>
                </a:solidFill>
                <a:effectLst>
                  <a:outerShdw blurRad="38100" dist="38100" dir="2700000" algn="tl">
                    <a:srgbClr val="000000">
                      <a:alpha val="43137"/>
                    </a:srgbClr>
                  </a:outerShdw>
                </a:effectLst>
              </a:rPr>
              <a:t>Three Major Points with Scripture</a:t>
            </a:r>
          </a:p>
          <a:p>
            <a:pPr marL="628650" lvl="1" indent="-171450" algn="l">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rPr>
              <a:t>Do not Worry (Primary text – Matthew 6:25-34)</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About your life (What you will eat or drink) (25)</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About your body (What you will put on) (25)</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About tomorrow (34)</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This is a characteristic of the Gentiles (such worry) (32)</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Trust in God, and concentrate on the kingdom (33)</a:t>
            </a:r>
          </a:p>
          <a:p>
            <a:pPr marL="628650" lvl="1" indent="-171450" algn="l">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rPr>
              <a:t>How to Deal with Anxiety (Philippians 4:6)</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Prayer and Supplication (6)</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Letting God know your requests brings peace (6)</a:t>
            </a:r>
          </a:p>
          <a:p>
            <a:pPr marL="628650" lvl="1" indent="-171450" algn="l">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rPr>
              <a:t>If we successfully deal with anxiety, our lives will be characterized by faith and hope</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Faith (2 Corinthians 4:7-15)  </a:t>
            </a:r>
            <a:r>
              <a:rPr lang="en-US" sz="1200" i="1" dirty="0">
                <a:solidFill>
                  <a:schemeClr val="bg1"/>
                </a:solidFill>
                <a:effectLst>
                  <a:outerShdw blurRad="38100" dist="38100" dir="2700000" algn="tl">
                    <a:srgbClr val="000000">
                      <a:alpha val="43137"/>
                    </a:srgbClr>
                  </a:outerShdw>
                </a:effectLst>
              </a:rPr>
              <a:t>“the same spirit of Faith” </a:t>
            </a:r>
            <a:r>
              <a:rPr lang="en-US" sz="1200" dirty="0">
                <a:solidFill>
                  <a:schemeClr val="bg1"/>
                </a:solidFill>
                <a:effectLst>
                  <a:outerShdw blurRad="38100" dist="38100" dir="2700000" algn="tl">
                    <a:srgbClr val="000000">
                      <a:alpha val="43137"/>
                    </a:srgbClr>
                  </a:outerShdw>
                </a:effectLst>
              </a:rPr>
              <a:t>so we are not crushed, do not despair, are not forsaken, not destroyed.</a:t>
            </a:r>
          </a:p>
          <a:p>
            <a:pPr marL="1085850" lvl="2"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Hope (Romans 15:7-13)</a:t>
            </a:r>
          </a:p>
          <a:p>
            <a:pPr marL="1543050" lvl="3"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Available both to the Jew and the Greek</a:t>
            </a:r>
          </a:p>
          <a:p>
            <a:pPr marL="1543050" lvl="3"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Brings Joy and Peace</a:t>
            </a:r>
          </a:p>
          <a:p>
            <a:pPr marL="628650" lvl="1" indent="-171450" algn="l">
              <a:buFont typeface="Arial" panose="020B0604020202020204" pitchFamily="34" charset="0"/>
              <a:buChar char="•"/>
            </a:pPr>
            <a:endParaRPr lang="en-US" sz="1200" dirty="0">
              <a:solidFill>
                <a:schemeClr val="bg1"/>
              </a:solidFill>
              <a:effectLst>
                <a:outerShdw blurRad="38100" dist="38100" dir="2700000" algn="tl">
                  <a:srgbClr val="000000">
                    <a:alpha val="43137"/>
                  </a:srgbClr>
                </a:outerShdw>
              </a:effectLst>
            </a:endParaRPr>
          </a:p>
          <a:p>
            <a:pPr marL="628650" lvl="1" indent="-171450" algn="l">
              <a:buFont typeface="Arial" panose="020B0604020202020204" pitchFamily="34" charset="0"/>
              <a:buChar char="•"/>
            </a:pPr>
            <a:endParaRPr lang="en-US" sz="1200" dirty="0">
              <a:solidFill>
                <a:schemeClr val="bg1"/>
              </a:solidFill>
              <a:effectLst>
                <a:outerShdw blurRad="38100" dist="38100" dir="2700000" algn="tl">
                  <a:srgbClr val="000000">
                    <a:alpha val="43137"/>
                  </a:srgbClr>
                </a:outerShdw>
              </a:effectLst>
            </a:endParaRPr>
          </a:p>
          <a:p>
            <a:pPr marL="1085850" lvl="2" indent="-171450" algn="l">
              <a:buFont typeface="Arial" panose="020B0604020202020204" pitchFamily="34" charset="0"/>
              <a:buChar char="•"/>
            </a:pPr>
            <a:endParaRPr lang="en-US" sz="1200" dirty="0">
              <a:solidFill>
                <a:schemeClr val="bg1"/>
              </a:solidFill>
              <a:effectLst>
                <a:outerShdw blurRad="38100" dist="38100" dir="2700000" algn="tl">
                  <a:srgbClr val="000000">
                    <a:alpha val="43137"/>
                  </a:srgbClr>
                </a:outerShdw>
              </a:effectLst>
            </a:endParaRPr>
          </a:p>
          <a:p>
            <a:pPr marL="171450" indent="-171450" algn="l">
              <a:buFont typeface="Arial" panose="020B0604020202020204" pitchFamily="34" charset="0"/>
              <a:buChar char="•"/>
            </a:pPr>
            <a:endParaRPr lang="en-US" sz="1200" dirty="0">
              <a:solidFill>
                <a:schemeClr val="bg1"/>
              </a:solidFill>
              <a:effectLst>
                <a:outerShdw blurRad="38100" dist="38100" dir="2700000" algn="tl">
                  <a:srgbClr val="000000">
                    <a:alpha val="43137"/>
                  </a:srgbClr>
                </a:outerShdw>
              </a:effectLst>
            </a:endParaRP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Explain an age appropriate task, craft or visual aid (for primary and young children’s classes)</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Create a list of 3-5 questions (older children/adults)</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If an older class, prepare one good discussion question.</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28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00"/>
                </a:solidFill>
                <a:effectLst/>
              </a:rPr>
              <a:t>Task, Craft, Visual Aid (Youth)</a:t>
            </a:r>
          </a:p>
          <a:p>
            <a:pPr lvl="1" algn="l"/>
            <a:r>
              <a:rPr lang="en-US" sz="1200" dirty="0">
                <a:solidFill>
                  <a:schemeClr val="bg1"/>
                </a:solidFill>
                <a:effectLst/>
              </a:rPr>
              <a:t>Not applicable, as my lesson is for Adults (Note:  A </a:t>
            </a:r>
            <a:r>
              <a:rPr lang="en-US" sz="1200" dirty="0" err="1">
                <a:solidFill>
                  <a:schemeClr val="bg1"/>
                </a:solidFill>
                <a:effectLst/>
              </a:rPr>
              <a:t>Powerpoint</a:t>
            </a:r>
            <a:r>
              <a:rPr lang="en-US" sz="1200" dirty="0">
                <a:solidFill>
                  <a:schemeClr val="bg1"/>
                </a:solidFill>
                <a:effectLst/>
              </a:rPr>
              <a:t> file, or outline is helpful for some).</a:t>
            </a:r>
          </a:p>
          <a:p>
            <a:endParaRPr lang="en-US" sz="1200" b="1" dirty="0">
              <a:solidFill>
                <a:srgbClr val="FFFF00"/>
              </a:solidFill>
              <a:effectLst/>
            </a:endParaRPr>
          </a:p>
          <a:p>
            <a:r>
              <a:rPr lang="en-US" sz="1200" b="1" dirty="0">
                <a:solidFill>
                  <a:srgbClr val="FFFF00"/>
                </a:solidFill>
                <a:effectLst/>
              </a:rPr>
              <a:t>Three to Five Questions:</a:t>
            </a:r>
          </a:p>
          <a:p>
            <a:pPr marL="228600" indent="-228600">
              <a:buFont typeface="+mj-lt"/>
              <a:buAutoNum type="arabicPeriod"/>
            </a:pPr>
            <a:r>
              <a:rPr lang="en-US" sz="1200" b="1" dirty="0">
                <a:solidFill>
                  <a:schemeClr val="bg1"/>
                </a:solidFill>
                <a:effectLst/>
              </a:rPr>
              <a:t>What two lesser things does God care for?  </a:t>
            </a:r>
            <a:r>
              <a:rPr lang="en-US" sz="1200" dirty="0">
                <a:solidFill>
                  <a:schemeClr val="bg1"/>
                </a:solidFill>
                <a:effectLst/>
              </a:rPr>
              <a:t>(The birds of the air and the lilies of the field, Matthew 6:26,28)</a:t>
            </a:r>
          </a:p>
          <a:p>
            <a:pPr marL="228600" indent="-228600">
              <a:buFont typeface="+mj-lt"/>
              <a:buAutoNum type="arabicPeriod"/>
            </a:pPr>
            <a:r>
              <a:rPr lang="en-US" sz="1200" b="1" dirty="0">
                <a:solidFill>
                  <a:schemeClr val="bg1"/>
                </a:solidFill>
                <a:effectLst/>
              </a:rPr>
              <a:t>What should be present with prayer and supplication? </a:t>
            </a:r>
            <a:r>
              <a:rPr lang="en-US" sz="1200" dirty="0">
                <a:solidFill>
                  <a:schemeClr val="bg1"/>
                </a:solidFill>
                <a:effectLst/>
              </a:rPr>
              <a:t>(Thanksgiving, Philippians 4:6)</a:t>
            </a:r>
          </a:p>
          <a:p>
            <a:pPr marL="228600" indent="-228600">
              <a:buFont typeface="+mj-lt"/>
              <a:buAutoNum type="arabicPeriod"/>
            </a:pPr>
            <a:r>
              <a:rPr lang="en-US" sz="1200" b="1" dirty="0">
                <a:solidFill>
                  <a:schemeClr val="bg1"/>
                </a:solidFill>
                <a:effectLst/>
              </a:rPr>
              <a:t>What does God’s grace bring to us? </a:t>
            </a:r>
            <a:r>
              <a:rPr lang="en-US" sz="1200" dirty="0">
                <a:solidFill>
                  <a:schemeClr val="bg1"/>
                </a:solidFill>
                <a:effectLst/>
              </a:rPr>
              <a:t>(an abundance of thanksgiving to the glory of God, 2 Corinthians 4:15)</a:t>
            </a:r>
            <a:endParaRPr lang="en-US" sz="1200" dirty="0">
              <a:solidFill>
                <a:srgbClr val="FFFF00"/>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692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One Discussion Question/Exercise about the Subject of Anxiety</a:t>
            </a:r>
          </a:p>
          <a:p>
            <a:pPr marL="171450" indent="-171450" algn="l">
              <a:buFont typeface="Arial" panose="020B0604020202020204" pitchFamily="34" charset="0"/>
              <a:buChar char="•"/>
            </a:pPr>
            <a:endParaRPr lang="en-US" sz="1200" dirty="0">
              <a:solidFill>
                <a:schemeClr val="bg1"/>
              </a:solidFill>
              <a:effectLst>
                <a:outerShdw blurRad="38100" dist="38100" dir="2700000" algn="tl">
                  <a:srgbClr val="000000">
                    <a:alpha val="43137"/>
                  </a:srgbClr>
                </a:outerShdw>
              </a:effectLst>
            </a:endParaRP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Make a list of those things that cause you anxiety.</a:t>
            </a:r>
          </a:p>
          <a:p>
            <a:pPr marL="171450" indent="-171450" algn="l">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What requests can you make to God in prayer that will bring to you joy, peace, faith and hope?</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59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00"/>
                </a:solidFill>
                <a:effectLst/>
              </a:rPr>
              <a:t>Choose topic: text, character, event?</a:t>
            </a:r>
          </a:p>
          <a:p>
            <a:pPr lvl="1"/>
            <a:r>
              <a:rPr lang="en-US" sz="1200" dirty="0">
                <a:solidFill>
                  <a:schemeClr val="bg1"/>
                </a:solidFill>
                <a:effectLst/>
              </a:rPr>
              <a:t>David and Goliath (1 Samuel 17)</a:t>
            </a:r>
          </a:p>
          <a:p>
            <a:r>
              <a:rPr lang="en-US" sz="1200" b="1" dirty="0">
                <a:solidFill>
                  <a:srgbClr val="FFFF00"/>
                </a:solidFill>
                <a:effectLst/>
              </a:rPr>
              <a:t>Present a statement of Intent:</a:t>
            </a:r>
          </a:p>
          <a:p>
            <a:pPr lvl="1"/>
            <a:r>
              <a:rPr lang="en-US" sz="1200" dirty="0">
                <a:solidFill>
                  <a:schemeClr val="bg1"/>
                </a:solidFill>
                <a:effectLst/>
              </a:rPr>
              <a:t>This lesson teaches about one man’s faith and courage because he knew with the Lord’s help, the Israelites could defeat the armies of the Philistines. </a:t>
            </a:r>
            <a:r>
              <a:rPr lang="en-US" sz="1200" i="1" dirty="0">
                <a:solidFill>
                  <a:schemeClr val="bg1"/>
                </a:solidFill>
                <a:effectLst/>
              </a:rPr>
              <a:t>“I can do all things through Christ who strengthens me“</a:t>
            </a:r>
            <a:r>
              <a:rPr lang="en-US" sz="1200" dirty="0">
                <a:solidFill>
                  <a:schemeClr val="bg1"/>
                </a:solidFill>
                <a:effectLst/>
              </a:rPr>
              <a:t> (Philippians 4:13).</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11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dirty="0">
                <a:solidFill>
                  <a:schemeClr val="bg1"/>
                </a:solidFill>
                <a:effectLst/>
              </a:rPr>
              <a:t>Three Major Points with Scripture</a:t>
            </a:r>
          </a:p>
          <a:p>
            <a:pPr marL="171450" indent="-171450" algn="l">
              <a:buFont typeface="Arial" panose="020B0604020202020204" pitchFamily="34" charset="0"/>
              <a:buChar char="•"/>
            </a:pPr>
            <a:r>
              <a:rPr lang="en-US" sz="1200" b="1" dirty="0">
                <a:solidFill>
                  <a:schemeClr val="bg1"/>
                </a:solidFill>
                <a:effectLst/>
              </a:rPr>
              <a:t>We can believe that God is with us as long as we are with him </a:t>
            </a:r>
            <a:r>
              <a:rPr lang="en-US" sz="1200" b="1" dirty="0">
                <a:solidFill>
                  <a:srgbClr val="FFFF00"/>
                </a:solidFill>
                <a:effectLst/>
              </a:rPr>
              <a:t>(45)</a:t>
            </a:r>
          </a:p>
          <a:p>
            <a:pPr marL="171450" indent="-171450" algn="l">
              <a:buFont typeface="Arial" panose="020B0604020202020204" pitchFamily="34" charset="0"/>
              <a:buChar char="•"/>
            </a:pPr>
            <a:r>
              <a:rPr lang="en-US" sz="1200" b="1" dirty="0">
                <a:solidFill>
                  <a:schemeClr val="bg1"/>
                </a:solidFill>
                <a:effectLst/>
              </a:rPr>
              <a:t>We can be brave when faced with trouble </a:t>
            </a:r>
            <a:r>
              <a:rPr lang="en-US" sz="1200" b="1" dirty="0">
                <a:solidFill>
                  <a:srgbClr val="FFFF00"/>
                </a:solidFill>
                <a:effectLst/>
              </a:rPr>
              <a:t>(37,46)</a:t>
            </a:r>
          </a:p>
          <a:p>
            <a:pPr marL="171450" indent="-171450" algn="l">
              <a:buFont typeface="Arial" panose="020B0604020202020204" pitchFamily="34" charset="0"/>
              <a:buChar char="•"/>
            </a:pPr>
            <a:r>
              <a:rPr lang="en-US" sz="1200" b="1" dirty="0">
                <a:solidFill>
                  <a:schemeClr val="bg1"/>
                </a:solidFill>
                <a:effectLst/>
              </a:rPr>
              <a:t>We can remind others who is really in charge of everything </a:t>
            </a:r>
            <a:r>
              <a:rPr lang="en-US" sz="1200" b="1" dirty="0">
                <a:solidFill>
                  <a:srgbClr val="FFFF00"/>
                </a:solidFill>
                <a:effectLst/>
              </a:rPr>
              <a:t>(46-47)</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87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00"/>
                </a:solidFill>
                <a:effectLst/>
              </a:rPr>
              <a:t>Note:  For  this slide, take Donna’s lesson along, and read from it.</a:t>
            </a:r>
            <a:endParaRPr lang="en-US" sz="1200" dirty="0">
              <a:solidFill>
                <a:srgbClr val="FFFF00"/>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01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00"/>
                </a:solidFill>
                <a:effectLst/>
              </a:rPr>
              <a:t>Discussion Question</a:t>
            </a:r>
          </a:p>
          <a:p>
            <a:r>
              <a:rPr lang="en-US" sz="1200" dirty="0">
                <a:solidFill>
                  <a:schemeClr val="bg1"/>
                </a:solidFill>
                <a:effectLst/>
              </a:rPr>
              <a:t>Donna’s observation:</a:t>
            </a:r>
          </a:p>
          <a:p>
            <a:r>
              <a:rPr lang="en-US" sz="1200" dirty="0">
                <a:solidFill>
                  <a:schemeClr val="bg1"/>
                </a:solidFill>
                <a:effectLst/>
              </a:rPr>
              <a:t>“It has been my experience that younger children are perfectly capable of coming up with their own discussion questions.”</a:t>
            </a:r>
          </a:p>
          <a:p>
            <a:endParaRPr lang="en-US" sz="1200" dirty="0">
              <a:solidFill>
                <a:schemeClr val="bg1"/>
              </a:solidFill>
              <a:effectLst/>
            </a:endParaRPr>
          </a:p>
          <a:p>
            <a:r>
              <a:rPr lang="en-US" sz="1200" dirty="0">
                <a:solidFill>
                  <a:schemeClr val="bg1"/>
                </a:solidFill>
                <a:effectLst/>
              </a:rPr>
              <a:t>Note:  A well designed lesson that captures the attention and imagination of small children will certainly loosen their lips.  Question upon question will come!</a:t>
            </a:r>
            <a:endParaRPr lang="en-US" sz="1200" dirty="0">
              <a:solidFill>
                <a:srgbClr val="FFFF00"/>
              </a:solidFill>
              <a:effectLst/>
            </a:endParaRP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60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Choose topic: text, character, event?</a:t>
            </a:r>
          </a:p>
          <a:p>
            <a:pPr lvl="1"/>
            <a:r>
              <a:rPr lang="en-US" sz="1200" dirty="0">
                <a:solidFill>
                  <a:schemeClr val="tx1"/>
                </a:solidFill>
                <a:effectLst/>
              </a:rPr>
              <a:t>Jonah (Book of Jonah)</a:t>
            </a:r>
          </a:p>
          <a:p>
            <a:r>
              <a:rPr lang="en-US" sz="1200" b="1" dirty="0">
                <a:solidFill>
                  <a:schemeClr val="tx1"/>
                </a:solidFill>
                <a:effectLst/>
              </a:rPr>
              <a:t>Procedure to Follow:</a:t>
            </a:r>
          </a:p>
          <a:p>
            <a:pPr lvl="1"/>
            <a:r>
              <a:rPr lang="en-US" sz="1200" dirty="0">
                <a:solidFill>
                  <a:schemeClr val="tx1"/>
                </a:solidFill>
              </a:rPr>
              <a:t>Sunday morning I will tell the whole story and we will make the small book that helps them remember the basics. Wednesday night I tell the whole story again. They usually don’t remember much of it, but I will give more detail and ask more questions anyway. Then we will do the tie in worksheet. While we work on it, we talk about the story and how it applies to us.</a:t>
            </a:r>
            <a:endParaRPr lang="en-US" sz="1200" dirty="0">
              <a:solidFill>
                <a:schemeClr val="tx1"/>
              </a:solidFill>
              <a:effectLst>
                <a:outerShdw blurRad="38100" dist="38100" dir="2700000" algn="tl">
                  <a:srgbClr val="000000">
                    <a:alpha val="43137"/>
                  </a:srgbClr>
                </a:outerShdw>
              </a:effectLst>
            </a:endParaRP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24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dirty="0">
                <a:solidFill>
                  <a:schemeClr val="tx1"/>
                </a:solidFill>
                <a:effectLst/>
              </a:rPr>
              <a:t>Three Major Points with Scripture</a:t>
            </a:r>
          </a:p>
          <a:p>
            <a:pPr marL="171450" indent="-171450" algn="l">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rPr>
              <a:t>You can’t run away from God (Chapter 1)</a:t>
            </a:r>
          </a:p>
          <a:p>
            <a:pPr marL="171450" indent="-171450" algn="l">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rPr>
              <a:t>Disobedience will make problems in your life (1:10-17)</a:t>
            </a:r>
          </a:p>
          <a:p>
            <a:pPr marL="171450" indent="-171450" algn="l">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rPr>
              <a:t>With repentance must come obedience (changed behavior) (2:7-9; Luke 11:29-32)</a:t>
            </a:r>
          </a:p>
          <a:p>
            <a:endParaRPr lang="en-US" i="0" dirty="0"/>
          </a:p>
          <a:p>
            <a:pPr marL="171450" indent="-171450">
              <a:buFont typeface="Arial" panose="020B0604020202020204" pitchFamily="34" charset="0"/>
              <a:buChar char="•"/>
            </a:pPr>
            <a:r>
              <a:rPr lang="en-US" b="1" i="0" dirty="0"/>
              <a:t>Also, if there is time and the children have a good understanding of the story, you can show the parallel between Jonah’s time in the big fish, and the resurrection of Jesus  (Matthew 12:39-41)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39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Songs, Project, Wednesday Worksheet</a:t>
            </a:r>
          </a:p>
          <a:p>
            <a:pPr marL="171450" lvl="0" indent="-171450" algn="l">
              <a:buFont typeface="Arial" panose="020B0604020202020204" pitchFamily="34" charset="0"/>
              <a:buChar char="•"/>
            </a:pPr>
            <a:r>
              <a:rPr lang="en-US" sz="1200" dirty="0">
                <a:solidFill>
                  <a:schemeClr val="tx1"/>
                </a:solidFill>
                <a:effectLst/>
              </a:rPr>
              <a:t>Songs:  Jesus Loves Me; O Be Careful; Jonah, Jonah</a:t>
            </a:r>
          </a:p>
          <a:p>
            <a:pPr marL="171450" lvl="0" indent="-171450" algn="l">
              <a:buFont typeface="Arial" panose="020B0604020202020204" pitchFamily="34" charset="0"/>
              <a:buChar char="•"/>
            </a:pPr>
            <a:r>
              <a:rPr lang="en-US" sz="1200" dirty="0">
                <a:solidFill>
                  <a:schemeClr val="tx1"/>
                </a:solidFill>
                <a:effectLst/>
              </a:rPr>
              <a:t>Easy to understand summary of story of Jonah can be found at:  BibleFunForKids.com</a:t>
            </a:r>
          </a:p>
          <a:p>
            <a:pPr marL="171450" lvl="0" indent="-171450" algn="l">
              <a:buFont typeface="Arial" panose="020B0604020202020204" pitchFamily="34" charset="0"/>
              <a:buChar char="•"/>
            </a:pPr>
            <a:r>
              <a:rPr lang="en-US" sz="1200" dirty="0">
                <a:solidFill>
                  <a:schemeClr val="tx1"/>
                </a:solidFill>
                <a:effectLst/>
              </a:rPr>
              <a:t>On Sunday: Small graphic workbook that helps student remember basics (See worksheet)</a:t>
            </a:r>
          </a:p>
          <a:p>
            <a:pPr marL="171450" lvl="0" indent="-171450" algn="l">
              <a:buFont typeface="Arial" panose="020B0604020202020204" pitchFamily="34" charset="0"/>
              <a:buChar char="•"/>
            </a:pPr>
            <a:r>
              <a:rPr lang="en-US" sz="1200" dirty="0">
                <a:solidFill>
                  <a:schemeClr val="tx1"/>
                </a:solidFill>
                <a:effectLst/>
              </a:rPr>
              <a:t>On Wednesday:  Add details, ask questions. Do tie-in worksheet (Example given: Coloring sheet of Jonah in the belly of the fish, with scripture reference and instructions).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59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sz="1200" b="1" dirty="0">
                <a:solidFill>
                  <a:schemeClr val="bg1"/>
                </a:solidFill>
                <a:effectLst/>
              </a:rPr>
              <a:t>Hilary’s observation: </a:t>
            </a:r>
          </a:p>
          <a:p>
            <a:pPr lvl="1" algn="l"/>
            <a:r>
              <a:rPr lang="en-US" sz="1200" dirty="0">
                <a:solidFill>
                  <a:schemeClr val="bg1"/>
                </a:solidFill>
                <a:effectLst/>
              </a:rPr>
              <a:t>“We all find Jonah in our Bibles. If they kids don’t have them, that is okay, but it is important for them to see that it is a true story from the Bible.”</a:t>
            </a:r>
          </a:p>
          <a:p>
            <a:pPr lvl="1" algn="l"/>
            <a:endParaRPr lang="en-US" sz="1200" dirty="0">
              <a:solidFill>
                <a:schemeClr val="bg1"/>
              </a:solidFill>
              <a:effectLst/>
            </a:endParaRPr>
          </a:p>
          <a:p>
            <a:pPr lvl="1" algn="l"/>
            <a:r>
              <a:rPr lang="en-US" sz="1200" b="1" dirty="0">
                <a:solidFill>
                  <a:schemeClr val="bg1"/>
                </a:solidFill>
                <a:effectLst/>
              </a:rPr>
              <a:t>Stan’s addendum: </a:t>
            </a:r>
          </a:p>
          <a:p>
            <a:pPr lvl="1" algn="l"/>
            <a:r>
              <a:rPr lang="en-US" sz="1200" dirty="0">
                <a:solidFill>
                  <a:schemeClr val="bg1"/>
                </a:solidFill>
                <a:effectLst/>
              </a:rPr>
              <a:t>It is a very good and important thing that children bring Bibles to class, and learn to keep up with and treat them well.</a:t>
            </a:r>
            <a:endParaRPr lang="en-US" sz="1200" dirty="0">
              <a:solidFill>
                <a:srgbClr val="FFFF00"/>
              </a:solidFill>
              <a:effectLst/>
            </a:endParaRPr>
          </a:p>
          <a:p>
            <a:br>
              <a:rPr lang="en-US" dirty="0"/>
            </a:b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89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83DB-72E1-AA17-ED75-099247C08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9287EE-2BD0-3EFE-FDE1-6328E935D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93F312-8333-563F-E120-EEF3168C6E18}"/>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5" name="Footer Placeholder 4">
            <a:extLst>
              <a:ext uri="{FF2B5EF4-FFF2-40B4-BE49-F238E27FC236}">
                <a16:creationId xmlns:a16="http://schemas.microsoft.com/office/drawing/2014/main" id="{E099D1FB-8EC9-E437-E2C0-AD665880B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47DB-97E8-DEA5-2FC1-61E04B108B7E}"/>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93726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0E5-C66C-D290-BFC3-FC15CEB7A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4088BF-103C-16AC-2DE4-0F88091AE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FA0DA-3189-9680-80F0-E7B3FDC723E0}"/>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5" name="Footer Placeholder 4">
            <a:extLst>
              <a:ext uri="{FF2B5EF4-FFF2-40B4-BE49-F238E27FC236}">
                <a16:creationId xmlns:a16="http://schemas.microsoft.com/office/drawing/2014/main" id="{5DBC04FB-CCFF-FCE1-B913-B1F759283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B50E3-E862-1739-FF51-93A4D61B05D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02649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E34EE-3173-0011-AC6C-628E5BDF93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AB1D6-F79D-0143-1FA0-637CD8C48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ACC8C-E005-DC41-A75B-79BBB511ECC3}"/>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5" name="Footer Placeholder 4">
            <a:extLst>
              <a:ext uri="{FF2B5EF4-FFF2-40B4-BE49-F238E27FC236}">
                <a16:creationId xmlns:a16="http://schemas.microsoft.com/office/drawing/2014/main" id="{0E067A6A-6924-3FC6-4DD8-4C408009B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FD7F6-005E-AD49-DAC1-9909AC4CF9AD}"/>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4775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08E2-F291-ED50-5DA2-42F163FA4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4A42E-957E-3EF5-D6EC-D44F0C0BB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11073-E338-7EA6-895C-B862368D66D4}"/>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5" name="Footer Placeholder 4">
            <a:extLst>
              <a:ext uri="{FF2B5EF4-FFF2-40B4-BE49-F238E27FC236}">
                <a16:creationId xmlns:a16="http://schemas.microsoft.com/office/drawing/2014/main" id="{F40A1B5D-D25B-567D-8B4F-BF0B6D7EF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1DE51-EE86-6797-A03A-385D0F68300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60165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F68D-694F-A912-01AF-2D1E7F0BFD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F3EEC-AB41-3140-2783-427811B2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41131-05D6-11AA-ABE9-0C92F08A8D2E}"/>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5" name="Footer Placeholder 4">
            <a:extLst>
              <a:ext uri="{FF2B5EF4-FFF2-40B4-BE49-F238E27FC236}">
                <a16:creationId xmlns:a16="http://schemas.microsoft.com/office/drawing/2014/main" id="{1C583813-B4F6-958A-2F58-81BBD9354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3081E-5503-79F0-CB76-A8BD33995C91}"/>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99084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31B3-C455-AF6B-841B-1B9126286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3AF60-46E8-167C-E46A-200267B4CC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C4BEBD-70DC-3F2F-AAF9-1A598C1B6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93D3A-7ABD-7B93-657F-81D068778FEB}"/>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6" name="Footer Placeholder 5">
            <a:extLst>
              <a:ext uri="{FF2B5EF4-FFF2-40B4-BE49-F238E27FC236}">
                <a16:creationId xmlns:a16="http://schemas.microsoft.com/office/drawing/2014/main" id="{BAB1DB55-6BDC-5EBE-6B94-3821A83DB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02D94-8465-D68E-AF21-454C8E3EABB9}"/>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53419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EECC-DEC4-302A-64B6-A0818C8F0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76E5DA-280C-53CC-8E08-9C7C18569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59E5F-CF5D-0948-3F1A-4F62A1B56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5CBC1-FCEC-70F7-D49D-483085DEB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4AD3F-8180-614E-F480-2B1FA7D16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CB17E-F6E5-C421-6BE7-9146CC36B2C7}"/>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8" name="Footer Placeholder 7">
            <a:extLst>
              <a:ext uri="{FF2B5EF4-FFF2-40B4-BE49-F238E27FC236}">
                <a16:creationId xmlns:a16="http://schemas.microsoft.com/office/drawing/2014/main" id="{4DAF15AC-BB9B-28DB-9C93-C977D0E46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D65DB-784B-902D-9890-95404CD2D556}"/>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7604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0B0D-A871-E1BC-25EF-EE3FF3CC7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46AF2-EE37-2CE3-5332-8A3176B53CCC}"/>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4" name="Footer Placeholder 3">
            <a:extLst>
              <a:ext uri="{FF2B5EF4-FFF2-40B4-BE49-F238E27FC236}">
                <a16:creationId xmlns:a16="http://schemas.microsoft.com/office/drawing/2014/main" id="{FA2658ED-DEE8-78E7-D2EF-48A0927BE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A8E81-CAC8-7372-A021-B289EE508CC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5618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DAF00-1D99-C1AB-B03E-B09185C5D735}"/>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3" name="Footer Placeholder 2">
            <a:extLst>
              <a:ext uri="{FF2B5EF4-FFF2-40B4-BE49-F238E27FC236}">
                <a16:creationId xmlns:a16="http://schemas.microsoft.com/office/drawing/2014/main" id="{FCB191EA-28E7-36E6-8389-DF53D66487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95B94-DAE6-4E5C-7797-0B3316699CF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5071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9E08-A3B2-FC40-1259-1C0E81DA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22829-3C44-CFE8-D18B-23AA66513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05749-92FA-F43B-894F-F24CC3A00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412C9-1E4D-2F12-6DC0-2092FD2BE2AE}"/>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6" name="Footer Placeholder 5">
            <a:extLst>
              <a:ext uri="{FF2B5EF4-FFF2-40B4-BE49-F238E27FC236}">
                <a16:creationId xmlns:a16="http://schemas.microsoft.com/office/drawing/2014/main" id="{A79C4907-3FC7-2C09-2BC2-4FDEEC63F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7A89-A41D-D59C-777C-51EE2A6DC787}"/>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6253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F18D-551C-259B-697B-AD1EC5888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57B5C4-EAA6-EC5D-7FFB-CDA8F9604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ED0566-9180-F015-319A-CBEB510D6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311C3-2D64-2DF5-09CE-D8F34215978B}"/>
              </a:ext>
            </a:extLst>
          </p:cNvPr>
          <p:cNvSpPr>
            <a:spLocks noGrp="1"/>
          </p:cNvSpPr>
          <p:nvPr>
            <p:ph type="dt" sz="half" idx="10"/>
          </p:nvPr>
        </p:nvSpPr>
        <p:spPr/>
        <p:txBody>
          <a:bodyPr/>
          <a:lstStyle/>
          <a:p>
            <a:fld id="{16DF8A9A-6657-45A2-9481-5DA11FBEE26B}" type="datetimeFigureOut">
              <a:rPr lang="en-US" smtClean="0"/>
              <a:t>8/20/2022</a:t>
            </a:fld>
            <a:endParaRPr lang="en-US"/>
          </a:p>
        </p:txBody>
      </p:sp>
      <p:sp>
        <p:nvSpPr>
          <p:cNvPr id="6" name="Footer Placeholder 5">
            <a:extLst>
              <a:ext uri="{FF2B5EF4-FFF2-40B4-BE49-F238E27FC236}">
                <a16:creationId xmlns:a16="http://schemas.microsoft.com/office/drawing/2014/main" id="{101F8B90-5678-B3C5-0CA8-B93B4E226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279EC-08CC-C6C5-0350-3EB3F3830522}"/>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76494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C424E-0296-839F-984D-5EA45E0E6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B5092-475A-B86D-4AF8-C85056A34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3FEEC-0359-042B-42FC-2AAB4259D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F8A9A-6657-45A2-9481-5DA11FBEE26B}" type="datetimeFigureOut">
              <a:rPr lang="en-US" smtClean="0"/>
              <a:t>8/20/2022</a:t>
            </a:fld>
            <a:endParaRPr lang="en-US"/>
          </a:p>
        </p:txBody>
      </p:sp>
      <p:sp>
        <p:nvSpPr>
          <p:cNvPr id="5" name="Footer Placeholder 4">
            <a:extLst>
              <a:ext uri="{FF2B5EF4-FFF2-40B4-BE49-F238E27FC236}">
                <a16:creationId xmlns:a16="http://schemas.microsoft.com/office/drawing/2014/main" id="{54F92DD4-208C-F6AF-333E-A1CDB9CCA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3F6161-906A-CB1A-364C-02BB60276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5B34E-23C3-47A9-B6E7-07C0BB0F0328}" type="slidenum">
              <a:rPr lang="en-US" smtClean="0"/>
              <a:t>‹#›</a:t>
            </a:fld>
            <a:endParaRPr lang="en-US"/>
          </a:p>
        </p:txBody>
      </p:sp>
    </p:spTree>
    <p:extLst>
      <p:ext uri="{BB962C8B-B14F-4D97-AF65-F5344CB8AC3E}">
        <p14:creationId xmlns:p14="http://schemas.microsoft.com/office/powerpoint/2010/main" val="81318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931025" y="318048"/>
            <a:ext cx="10307781" cy="1282152"/>
          </a:xfrm>
        </p:spPr>
        <p:txBody>
          <a:bodyPr>
            <a:noAutofit/>
          </a:bodyPr>
          <a:lstStyle/>
          <a:p>
            <a:r>
              <a:rPr lang="en-US" sz="9600" dirty="0">
                <a:solidFill>
                  <a:schemeClr val="bg1"/>
                </a:solidFill>
                <a:effectLst>
                  <a:outerShdw blurRad="38100" dist="38100" dir="2700000" algn="tl">
                    <a:srgbClr val="000000">
                      <a:alpha val="43137"/>
                    </a:srgbClr>
                  </a:outerShdw>
                </a:effectLst>
                <a:latin typeface="Fave Script Bold Pro" pitchFamily="2" charset="0"/>
              </a:rPr>
              <a:t>Learning How to Study the Bible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1379912" y="5588145"/>
            <a:ext cx="9144000" cy="951807"/>
          </a:xfrm>
        </p:spPr>
        <p:txBody>
          <a:bodyPr/>
          <a:lstStyle/>
          <a:p>
            <a:r>
              <a:rPr lang="en-US" sz="6000" dirty="0">
                <a:solidFill>
                  <a:schemeClr val="bg1"/>
                </a:solidFill>
                <a:effectLst>
                  <a:outerShdw blurRad="38100" dist="38100" dir="2700000" algn="tl">
                    <a:srgbClr val="000000">
                      <a:alpha val="43137"/>
                    </a:srgbClr>
                  </a:outerShdw>
                </a:effectLst>
                <a:latin typeface="Fave Script Bold Pro" pitchFamily="2" charset="0"/>
              </a:rPr>
              <a:t>Assignment:  A Bible Class Lesson</a:t>
            </a:r>
          </a:p>
        </p:txBody>
      </p:sp>
      <p:pic>
        <p:nvPicPr>
          <p:cNvPr id="5" name="Picture 4" descr="A picture containing wooden&#10;&#10;Description automatically generated">
            <a:extLst>
              <a:ext uri="{FF2B5EF4-FFF2-40B4-BE49-F238E27FC236}">
                <a16:creationId xmlns:a16="http://schemas.microsoft.com/office/drawing/2014/main" id="{B31CCD12-861E-B54F-6522-D9AAB80BF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385" y="1800224"/>
            <a:ext cx="5993207" cy="3371179"/>
          </a:xfrm>
          <a:prstGeom prst="rect">
            <a:avLst/>
          </a:prstGeom>
          <a:ln w="63500">
            <a:solidFill>
              <a:schemeClr val="tx1"/>
            </a:solidFill>
          </a:ln>
          <a:effectLst>
            <a:softEdge rad="0"/>
          </a:effectLst>
        </p:spPr>
      </p:pic>
    </p:spTree>
    <p:extLst>
      <p:ext uri="{BB962C8B-B14F-4D97-AF65-F5344CB8AC3E}">
        <p14:creationId xmlns:p14="http://schemas.microsoft.com/office/powerpoint/2010/main" val="76660877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Hilary Collier:  Bible Class (4-6 year </a:t>
            </a:r>
            <a:r>
              <a:rPr lang="en-US" sz="6600" b="1" dirty="0" err="1">
                <a:solidFill>
                  <a:schemeClr val="bg1"/>
                </a:solidFill>
                <a:effectLst>
                  <a:outerShdw blurRad="38100" dist="38100" dir="2700000" algn="tl">
                    <a:srgbClr val="000000">
                      <a:alpha val="43137"/>
                    </a:srgbClr>
                  </a:outerShdw>
                </a:effectLst>
                <a:latin typeface="Fave Script Bold Pro" pitchFamily="2" charset="0"/>
              </a:rPr>
              <a:t>olds</a:t>
            </a:r>
            <a:r>
              <a:rPr lang="en-US" sz="6600" b="1" dirty="0">
                <a:solidFill>
                  <a:schemeClr val="bg1"/>
                </a:solidFill>
                <a:effectLst>
                  <a:outerShdw blurRad="38100" dist="38100" dir="2700000" algn="tl">
                    <a:srgbClr val="000000">
                      <a:alpha val="43137"/>
                    </a:srgbClr>
                  </a:outerShdw>
                </a:effectLst>
                <a:latin typeface="Fave Script Bold Pro" pitchFamily="2" charset="0"/>
              </a:rPr>
              <a:t>)</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220724"/>
            <a:ext cx="11119104" cy="5306527"/>
          </a:xfrm>
        </p:spPr>
        <p:txBody>
          <a:bodyPr>
            <a:normAutofit/>
          </a:bodyPr>
          <a:lstStyle/>
          <a:p>
            <a:pPr lvl="1" algn="l"/>
            <a:r>
              <a:rPr lang="en-US" sz="4000" b="1" dirty="0">
                <a:solidFill>
                  <a:srgbClr val="FFFF00"/>
                </a:solidFill>
                <a:effectLst>
                  <a:outerShdw blurRad="38100" dist="38100" dir="2700000" algn="tl">
                    <a:srgbClr val="000000">
                      <a:alpha val="43137"/>
                    </a:srgbClr>
                  </a:outerShdw>
                </a:effectLst>
              </a:rPr>
              <a:t>Hilary’s observation: </a:t>
            </a:r>
          </a:p>
          <a:p>
            <a:pPr lvl="1" algn="l"/>
            <a:r>
              <a:rPr lang="en-US" sz="4000" dirty="0">
                <a:solidFill>
                  <a:schemeClr val="bg1"/>
                </a:solidFill>
                <a:effectLst>
                  <a:outerShdw blurRad="38100" dist="38100" dir="2700000" algn="tl">
                    <a:srgbClr val="000000">
                      <a:alpha val="43137"/>
                    </a:srgbClr>
                  </a:outerShdw>
                </a:effectLst>
              </a:rPr>
              <a:t>“We all find Jonah in our Bibles. If they kids don’t have them, that is okay, but it is important for them to see that it is a true story from the Bible.”</a:t>
            </a:r>
          </a:p>
          <a:p>
            <a:pPr lvl="1" algn="l"/>
            <a:endParaRPr lang="en-US" dirty="0">
              <a:solidFill>
                <a:schemeClr val="bg1"/>
              </a:solidFill>
              <a:effectLst>
                <a:outerShdw blurRad="38100" dist="38100" dir="2700000" algn="tl">
                  <a:srgbClr val="000000">
                    <a:alpha val="43137"/>
                  </a:srgbClr>
                </a:outerShdw>
              </a:effectLst>
            </a:endParaRPr>
          </a:p>
          <a:p>
            <a:pPr lvl="1" algn="l"/>
            <a:r>
              <a:rPr lang="en-US" sz="4000" b="1" dirty="0">
                <a:solidFill>
                  <a:srgbClr val="FFFF00"/>
                </a:solidFill>
                <a:effectLst>
                  <a:outerShdw blurRad="38100" dist="38100" dir="2700000" algn="tl">
                    <a:srgbClr val="000000">
                      <a:alpha val="43137"/>
                    </a:srgbClr>
                  </a:outerShdw>
                </a:effectLst>
              </a:rPr>
              <a:t>Stan’s addendum:</a:t>
            </a:r>
          </a:p>
          <a:p>
            <a:pPr lvl="1" algn="l"/>
            <a:r>
              <a:rPr lang="en-US" sz="4000" dirty="0">
                <a:solidFill>
                  <a:schemeClr val="bg1"/>
                </a:solidFill>
                <a:effectLst>
                  <a:outerShdw blurRad="38100" dist="38100" dir="2700000" algn="tl">
                    <a:srgbClr val="000000">
                      <a:alpha val="43137"/>
                    </a:srgbClr>
                  </a:outerShdw>
                </a:effectLst>
              </a:rPr>
              <a:t>It is a very good and important thing that children bring Bibles to class, and learn to keep up with and treat them well.</a:t>
            </a:r>
            <a:endParaRPr lang="en-US"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23964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My Example of a Bible Class</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335024"/>
            <a:ext cx="11119104" cy="5306527"/>
          </a:xfrm>
        </p:spPr>
        <p:txBody>
          <a:bodyPr>
            <a:normAutofit/>
          </a:bodyPr>
          <a:lstStyle/>
          <a:p>
            <a:r>
              <a:rPr lang="en-US" sz="4800" b="1" dirty="0">
                <a:solidFill>
                  <a:srgbClr val="FFFF00"/>
                </a:solidFill>
                <a:effectLst>
                  <a:outerShdw blurRad="38100" dist="38100" dir="2700000" algn="tl">
                    <a:srgbClr val="000000">
                      <a:alpha val="43137"/>
                    </a:srgbClr>
                  </a:outerShdw>
                </a:effectLst>
              </a:rPr>
              <a:t>Choose topic: text, character, event?</a:t>
            </a:r>
          </a:p>
          <a:p>
            <a:pPr lvl="1"/>
            <a:r>
              <a:rPr lang="en-US" sz="4400" dirty="0">
                <a:solidFill>
                  <a:schemeClr val="bg1"/>
                </a:solidFill>
                <a:effectLst>
                  <a:outerShdw blurRad="38100" dist="38100" dir="2700000" algn="tl">
                    <a:srgbClr val="000000">
                      <a:alpha val="43137"/>
                    </a:srgbClr>
                  </a:outerShdw>
                </a:effectLst>
              </a:rPr>
              <a:t>I chose to discuss the subject of Anxiety</a:t>
            </a:r>
          </a:p>
          <a:p>
            <a:pPr lvl="1"/>
            <a:endParaRPr lang="en-US" sz="4400" dirty="0">
              <a:solidFill>
                <a:schemeClr val="bg1"/>
              </a:solidFill>
              <a:effectLst>
                <a:outerShdw blurRad="38100" dist="38100" dir="2700000" algn="tl">
                  <a:srgbClr val="000000">
                    <a:alpha val="43137"/>
                  </a:srgbClr>
                </a:outerShdw>
              </a:effectLst>
            </a:endParaRPr>
          </a:p>
          <a:p>
            <a:r>
              <a:rPr lang="en-US" sz="4800" b="1" dirty="0">
                <a:solidFill>
                  <a:srgbClr val="FFFF00"/>
                </a:solidFill>
                <a:effectLst>
                  <a:outerShdw blurRad="38100" dist="38100" dir="2700000" algn="tl">
                    <a:srgbClr val="000000">
                      <a:alpha val="43137"/>
                    </a:srgbClr>
                  </a:outerShdw>
                </a:effectLst>
              </a:rPr>
              <a:t>Present a statement of Intent:</a:t>
            </a:r>
          </a:p>
          <a:p>
            <a:pPr lvl="1"/>
            <a:r>
              <a:rPr lang="en-US" sz="4400" dirty="0">
                <a:solidFill>
                  <a:schemeClr val="bg1"/>
                </a:solidFill>
                <a:effectLst>
                  <a:outerShdw blurRad="38100" dist="38100" dir="2700000" algn="tl">
                    <a:srgbClr val="000000">
                      <a:alpha val="43137"/>
                    </a:srgbClr>
                  </a:outerShdw>
                </a:effectLst>
              </a:rPr>
              <a:t>It is my intent to show the consequences of anxiety upon the faith of a Christian, and show how to deal with the issue</a:t>
            </a:r>
          </a:p>
          <a:p>
            <a:pPr marL="742950" indent="-742950" algn="l">
              <a:buFont typeface="Arial" panose="020B0604020202020204" pitchFamily="34" charset="0"/>
              <a:buChar char="•"/>
            </a:pP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5649307"/>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My Example of a Bible Class</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335024"/>
            <a:ext cx="11119104" cy="5306527"/>
          </a:xfrm>
        </p:spPr>
        <p:txBody>
          <a:bodyPr>
            <a:normAutofit/>
          </a:bodyPr>
          <a:lstStyle/>
          <a:p>
            <a:r>
              <a:rPr lang="en-US" sz="4800" b="1" dirty="0">
                <a:solidFill>
                  <a:srgbClr val="FFFF00"/>
                </a:solidFill>
                <a:effectLst>
                  <a:outerShdw blurRad="38100" dist="38100" dir="2700000" algn="tl">
                    <a:srgbClr val="000000">
                      <a:alpha val="43137"/>
                    </a:srgbClr>
                  </a:outerShdw>
                </a:effectLst>
              </a:rPr>
              <a:t>Three Major Points with Scripture</a:t>
            </a:r>
          </a:p>
          <a:p>
            <a:endParaRPr lang="en-US" sz="1000" b="1" dirty="0">
              <a:solidFill>
                <a:srgbClr val="FFFF00"/>
              </a:solidFill>
              <a:effectLst>
                <a:outerShdw blurRad="38100" dist="38100" dir="2700000" algn="tl">
                  <a:srgbClr val="000000">
                    <a:alpha val="43137"/>
                  </a:srgbClr>
                </a:outerShdw>
              </a:effectLst>
            </a:endParaRP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The Command: Do Not Worry!</a:t>
            </a:r>
          </a:p>
          <a:p>
            <a:pPr lvl="3" algn="l"/>
            <a:r>
              <a:rPr lang="en-US" sz="4000" dirty="0">
                <a:solidFill>
                  <a:srgbClr val="FFFF00"/>
                </a:solidFill>
                <a:effectLst>
                  <a:outerShdw blurRad="38100" dist="38100" dir="2700000" algn="tl">
                    <a:srgbClr val="000000">
                      <a:alpha val="43137"/>
                    </a:srgbClr>
                  </a:outerShdw>
                </a:effectLst>
              </a:rPr>
              <a:t>Primary text: Matthew 6:25-34</a:t>
            </a: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How to Deal with Anxiety</a:t>
            </a:r>
          </a:p>
          <a:p>
            <a:pPr lvl="3" algn="l"/>
            <a:r>
              <a:rPr lang="en-US" sz="4000" dirty="0">
                <a:solidFill>
                  <a:srgbClr val="FFFF00"/>
                </a:solidFill>
                <a:effectLst>
                  <a:outerShdw blurRad="38100" dist="38100" dir="2700000" algn="tl">
                    <a:srgbClr val="000000">
                      <a:alpha val="43137"/>
                    </a:srgbClr>
                  </a:outerShdw>
                </a:effectLst>
              </a:rPr>
              <a:t>Philippians 4:6</a:t>
            </a: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Success leads to Faith and Hope</a:t>
            </a:r>
          </a:p>
          <a:p>
            <a:pPr lvl="3" algn="l"/>
            <a:r>
              <a:rPr lang="en-US" sz="4000" dirty="0">
                <a:solidFill>
                  <a:srgbClr val="FFFF00"/>
                </a:solidFill>
                <a:effectLst>
                  <a:outerShdw blurRad="38100" dist="38100" dir="2700000" algn="tl">
                    <a:srgbClr val="000000">
                      <a:alpha val="43137"/>
                    </a:srgbClr>
                  </a:outerShdw>
                </a:effectLst>
              </a:rPr>
              <a:t>2 Corinthians 4:7-15; Romans 15:7-13</a:t>
            </a:r>
          </a:p>
        </p:txBody>
      </p:sp>
    </p:spTree>
    <p:extLst>
      <p:ext uri="{BB962C8B-B14F-4D97-AF65-F5344CB8AC3E}">
        <p14:creationId xmlns:p14="http://schemas.microsoft.com/office/powerpoint/2010/main" val="262789543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anim calcmode="lin" valueType="num">
                                      <p:cBhvr>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My Example of a Bible Class</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220724"/>
            <a:ext cx="11119104" cy="5306527"/>
          </a:xfrm>
        </p:spPr>
        <p:txBody>
          <a:bodyPr>
            <a:normAutofit/>
          </a:bodyPr>
          <a:lstStyle/>
          <a:p>
            <a:r>
              <a:rPr lang="en-US" sz="4400" b="1" dirty="0">
                <a:solidFill>
                  <a:srgbClr val="FFFF00"/>
                </a:solidFill>
                <a:effectLst>
                  <a:outerShdw blurRad="38100" dist="38100" dir="2700000" algn="tl">
                    <a:srgbClr val="000000">
                      <a:alpha val="43137"/>
                    </a:srgbClr>
                  </a:outerShdw>
                </a:effectLst>
              </a:rPr>
              <a:t>Task, Craft, Visual Aid (Youth)</a:t>
            </a:r>
          </a:p>
          <a:p>
            <a:pPr lvl="1" algn="l"/>
            <a:r>
              <a:rPr lang="en-US" sz="4000" dirty="0">
                <a:solidFill>
                  <a:schemeClr val="bg1"/>
                </a:solidFill>
                <a:effectLst>
                  <a:outerShdw blurRad="38100" dist="38100" dir="2700000" algn="tl">
                    <a:srgbClr val="000000">
                      <a:alpha val="43137"/>
                    </a:srgbClr>
                  </a:outerShdw>
                </a:effectLst>
              </a:rPr>
              <a:t>Not applicable, as my lesson is for Adults (Note:  A </a:t>
            </a:r>
            <a:r>
              <a:rPr lang="en-US" sz="4000" dirty="0" err="1">
                <a:solidFill>
                  <a:schemeClr val="bg1"/>
                </a:solidFill>
                <a:effectLst>
                  <a:outerShdw blurRad="38100" dist="38100" dir="2700000" algn="tl">
                    <a:srgbClr val="000000">
                      <a:alpha val="43137"/>
                    </a:srgbClr>
                  </a:outerShdw>
                </a:effectLst>
              </a:rPr>
              <a:t>Powerpoint</a:t>
            </a:r>
            <a:r>
              <a:rPr lang="en-US" sz="4000" dirty="0">
                <a:solidFill>
                  <a:schemeClr val="bg1"/>
                </a:solidFill>
                <a:effectLst>
                  <a:outerShdw blurRad="38100" dist="38100" dir="2700000" algn="tl">
                    <a:srgbClr val="000000">
                      <a:alpha val="43137"/>
                    </a:srgbClr>
                  </a:outerShdw>
                </a:effectLst>
              </a:rPr>
              <a:t> file, or outline is helpful for some).</a:t>
            </a:r>
          </a:p>
          <a:p>
            <a:endParaRPr lang="en-US" sz="800" b="1" dirty="0">
              <a:solidFill>
                <a:srgbClr val="FFFF00"/>
              </a:solidFill>
              <a:effectLst>
                <a:outerShdw blurRad="38100" dist="38100" dir="2700000" algn="tl">
                  <a:srgbClr val="000000">
                    <a:alpha val="43137"/>
                  </a:srgbClr>
                </a:outerShdw>
              </a:effectLst>
            </a:endParaRPr>
          </a:p>
          <a:p>
            <a:r>
              <a:rPr lang="en-US" sz="4800" b="1" dirty="0">
                <a:solidFill>
                  <a:srgbClr val="FFFF00"/>
                </a:solidFill>
                <a:effectLst>
                  <a:outerShdw blurRad="38100" dist="38100" dir="2700000" algn="tl">
                    <a:srgbClr val="000000">
                      <a:alpha val="43137"/>
                    </a:srgbClr>
                  </a:outerShdw>
                </a:effectLst>
              </a:rPr>
              <a:t>Three to Five Questions:</a:t>
            </a:r>
          </a:p>
          <a:p>
            <a:pPr marL="1200150" lvl="1" indent="-742950" algn="l">
              <a:buFont typeface="+mj-lt"/>
              <a:buAutoNum type="arabicPeriod"/>
            </a:pPr>
            <a:r>
              <a:rPr lang="en-US" sz="4000" dirty="0">
                <a:solidFill>
                  <a:schemeClr val="bg1"/>
                </a:solidFill>
                <a:effectLst>
                  <a:outerShdw blurRad="38100" dist="38100" dir="2700000" algn="tl">
                    <a:srgbClr val="000000">
                      <a:alpha val="43137"/>
                    </a:srgbClr>
                  </a:outerShdw>
                </a:effectLst>
              </a:rPr>
              <a:t>What two lesser things does God care for?</a:t>
            </a:r>
          </a:p>
          <a:p>
            <a:pPr marL="1200150" lvl="1" indent="-742950" algn="l">
              <a:buFont typeface="+mj-lt"/>
              <a:buAutoNum type="arabicPeriod"/>
            </a:pPr>
            <a:r>
              <a:rPr lang="en-US" sz="4000" dirty="0">
                <a:solidFill>
                  <a:schemeClr val="bg1"/>
                </a:solidFill>
                <a:effectLst>
                  <a:outerShdw blurRad="38100" dist="38100" dir="2700000" algn="tl">
                    <a:srgbClr val="000000">
                      <a:alpha val="43137"/>
                    </a:srgbClr>
                  </a:outerShdw>
                </a:effectLst>
              </a:rPr>
              <a:t>What should be present with prayer and supplication?</a:t>
            </a:r>
          </a:p>
          <a:p>
            <a:pPr marL="1200150" lvl="1" indent="-742950" algn="l">
              <a:buFont typeface="+mj-lt"/>
              <a:buAutoNum type="arabicPeriod"/>
            </a:pPr>
            <a:r>
              <a:rPr lang="en-US" sz="4000" dirty="0">
                <a:solidFill>
                  <a:schemeClr val="bg1"/>
                </a:solidFill>
                <a:effectLst>
                  <a:outerShdw blurRad="38100" dist="38100" dir="2700000" algn="tl">
                    <a:srgbClr val="000000">
                      <a:alpha val="43137"/>
                    </a:srgbClr>
                  </a:outerShdw>
                </a:effectLst>
              </a:rPr>
              <a:t>What does God’s grace bring to us?</a:t>
            </a:r>
            <a:endParaRPr lang="en-US"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490586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anim calcmode="lin" valueType="num">
                                      <p:cBhvr>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My Example of a Bible Class</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220724"/>
            <a:ext cx="11119104" cy="5306527"/>
          </a:xfrm>
        </p:spPr>
        <p:txBody>
          <a:bodyPr>
            <a:normAutofit/>
          </a:bodyPr>
          <a:lstStyle/>
          <a:p>
            <a:r>
              <a:rPr lang="en-US" sz="4400" b="1" dirty="0">
                <a:solidFill>
                  <a:srgbClr val="FFFF00"/>
                </a:solidFill>
                <a:effectLst>
                  <a:outerShdw blurRad="38100" dist="38100" dir="2700000" algn="tl">
                    <a:srgbClr val="000000">
                      <a:alpha val="43137"/>
                    </a:srgbClr>
                  </a:outerShdw>
                </a:effectLst>
              </a:rPr>
              <a:t>One Discussion Question/Exercise</a:t>
            </a:r>
          </a:p>
          <a:p>
            <a:pPr lvl="1" algn="l"/>
            <a:endParaRPr lang="en-US" sz="4000" dirty="0">
              <a:solidFill>
                <a:schemeClr val="bg1"/>
              </a:solidFill>
              <a:effectLst>
                <a:outerShdw blurRad="38100" dist="38100" dir="2700000" algn="tl">
                  <a:srgbClr val="000000">
                    <a:alpha val="43137"/>
                  </a:srgbClr>
                </a:outerShdw>
              </a:effectLst>
            </a:endParaRPr>
          </a:p>
          <a:p>
            <a:pPr lvl="1" algn="l"/>
            <a:r>
              <a:rPr lang="en-US" sz="4000" dirty="0">
                <a:solidFill>
                  <a:schemeClr val="bg1"/>
                </a:solidFill>
                <a:effectLst>
                  <a:outerShdw blurRad="38100" dist="38100" dir="2700000" algn="tl">
                    <a:srgbClr val="000000">
                      <a:alpha val="43137"/>
                    </a:srgbClr>
                  </a:outerShdw>
                </a:effectLst>
              </a:rPr>
              <a:t>Make a list of those things that cause you anxiety.</a:t>
            </a:r>
          </a:p>
          <a:p>
            <a:pPr lvl="1" algn="l"/>
            <a:endParaRPr lang="en-US" sz="4000" dirty="0">
              <a:solidFill>
                <a:schemeClr val="bg1"/>
              </a:solidFill>
              <a:effectLst>
                <a:outerShdw blurRad="38100" dist="38100" dir="2700000" algn="tl">
                  <a:srgbClr val="000000">
                    <a:alpha val="43137"/>
                  </a:srgbClr>
                </a:outerShdw>
              </a:effectLst>
            </a:endParaRPr>
          </a:p>
          <a:p>
            <a:pPr lvl="1" algn="l"/>
            <a:r>
              <a:rPr lang="en-US" sz="4000" dirty="0">
                <a:solidFill>
                  <a:schemeClr val="bg1"/>
                </a:solidFill>
                <a:effectLst>
                  <a:outerShdw blurRad="38100" dist="38100" dir="2700000" algn="tl">
                    <a:srgbClr val="000000">
                      <a:alpha val="43137"/>
                    </a:srgbClr>
                  </a:outerShdw>
                </a:effectLst>
              </a:rPr>
              <a:t>What requests can you make to God in prayer that will bring you joy, peace, faith and hope?</a:t>
            </a:r>
            <a:endParaRPr lang="en-US"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0872456"/>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anim calcmode="lin" valueType="num">
                                      <p:cBhvr>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pPr algn="l"/>
            <a:r>
              <a:rPr lang="en-US" sz="6600" b="1" dirty="0">
                <a:solidFill>
                  <a:schemeClr val="bg1"/>
                </a:solidFill>
                <a:effectLst>
                  <a:outerShdw blurRad="38100" dist="38100" dir="2700000" algn="tl">
                    <a:srgbClr val="000000">
                      <a:alpha val="43137"/>
                    </a:srgbClr>
                  </a:outerShdw>
                </a:effectLst>
                <a:latin typeface="Fave Script Bold Pro" pitchFamily="2" charset="0"/>
              </a:rPr>
              <a:t>Assignment: Preparing a Class</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335024"/>
            <a:ext cx="11119104" cy="5306527"/>
          </a:xfrm>
        </p:spPr>
        <p:txBody>
          <a:bodyPr>
            <a:normAutofit lnSpcReduction="10000"/>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Choose topic: text, character, event?</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Present statement of intent</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Establish at least 3 major points with scripture</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Explain an age appropriate task, craft or visual aid (for primary and young children’s classes)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Create a list of 3-5 questions (older children/adults)</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If an older class, prepare one good discussion question.</a:t>
            </a:r>
          </a:p>
        </p:txBody>
      </p:sp>
    </p:spTree>
    <p:extLst>
      <p:ext uri="{BB962C8B-B14F-4D97-AF65-F5344CB8AC3E}">
        <p14:creationId xmlns:p14="http://schemas.microsoft.com/office/powerpoint/2010/main" val="2364043306"/>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Donna Craig:  Bible Class (4-6 year </a:t>
            </a:r>
            <a:r>
              <a:rPr lang="en-US" sz="6600" b="1" dirty="0" err="1">
                <a:solidFill>
                  <a:schemeClr val="bg1"/>
                </a:solidFill>
                <a:effectLst>
                  <a:outerShdw blurRad="38100" dist="38100" dir="2700000" algn="tl">
                    <a:srgbClr val="000000">
                      <a:alpha val="43137"/>
                    </a:srgbClr>
                  </a:outerShdw>
                </a:effectLst>
                <a:latin typeface="Fave Script Bold Pro" pitchFamily="2" charset="0"/>
              </a:rPr>
              <a:t>olds</a:t>
            </a:r>
            <a:r>
              <a:rPr lang="en-US" sz="6600" b="1" dirty="0">
                <a:solidFill>
                  <a:schemeClr val="bg1"/>
                </a:solidFill>
                <a:effectLst>
                  <a:outerShdw blurRad="38100" dist="38100" dir="2700000" algn="tl">
                    <a:srgbClr val="000000">
                      <a:alpha val="43137"/>
                    </a:srgbClr>
                  </a:outerShdw>
                </a:effectLst>
                <a:latin typeface="Fave Script Bold Pro" pitchFamily="2" charset="0"/>
              </a:rPr>
              <a:t>)</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335024"/>
            <a:ext cx="11119104" cy="5306527"/>
          </a:xfrm>
        </p:spPr>
        <p:txBody>
          <a:bodyPr>
            <a:normAutofit/>
          </a:bodyPr>
          <a:lstStyle/>
          <a:p>
            <a:r>
              <a:rPr lang="en-US" sz="4800" b="1" dirty="0">
                <a:solidFill>
                  <a:srgbClr val="FFFF00"/>
                </a:solidFill>
                <a:effectLst>
                  <a:outerShdw blurRad="38100" dist="38100" dir="2700000" algn="tl">
                    <a:srgbClr val="000000">
                      <a:alpha val="43137"/>
                    </a:srgbClr>
                  </a:outerShdw>
                </a:effectLst>
              </a:rPr>
              <a:t>Choose topic: text, character, event?</a:t>
            </a:r>
          </a:p>
          <a:p>
            <a:pPr lvl="1"/>
            <a:r>
              <a:rPr lang="en-US" sz="4400" dirty="0">
                <a:solidFill>
                  <a:schemeClr val="bg1"/>
                </a:solidFill>
                <a:effectLst>
                  <a:outerShdw blurRad="38100" dist="38100" dir="2700000" algn="tl">
                    <a:srgbClr val="000000">
                      <a:alpha val="43137"/>
                    </a:srgbClr>
                  </a:outerShdw>
                </a:effectLst>
              </a:rPr>
              <a:t>David and Goliath (1 Samuel 17)</a:t>
            </a:r>
          </a:p>
          <a:p>
            <a:pPr lvl="1"/>
            <a:endParaRPr lang="en-US" sz="1800" dirty="0">
              <a:solidFill>
                <a:schemeClr val="bg1"/>
              </a:solidFill>
              <a:effectLst>
                <a:outerShdw blurRad="38100" dist="38100" dir="2700000" algn="tl">
                  <a:srgbClr val="000000">
                    <a:alpha val="43137"/>
                  </a:srgbClr>
                </a:outerShdw>
              </a:effectLst>
            </a:endParaRPr>
          </a:p>
          <a:p>
            <a:r>
              <a:rPr lang="en-US" sz="4800" b="1" dirty="0">
                <a:solidFill>
                  <a:srgbClr val="FFFF00"/>
                </a:solidFill>
                <a:effectLst>
                  <a:outerShdw blurRad="38100" dist="38100" dir="2700000" algn="tl">
                    <a:srgbClr val="000000">
                      <a:alpha val="43137"/>
                    </a:srgbClr>
                  </a:outerShdw>
                </a:effectLst>
              </a:rPr>
              <a:t>Present a statement of Intent:</a:t>
            </a:r>
          </a:p>
          <a:p>
            <a:pPr lvl="1" indent="622300" algn="l"/>
            <a:r>
              <a:rPr lang="en-US" sz="4400" dirty="0">
                <a:solidFill>
                  <a:schemeClr val="bg1"/>
                </a:solidFill>
                <a:effectLst>
                  <a:outerShdw blurRad="38100" dist="38100" dir="2700000" algn="tl">
                    <a:srgbClr val="000000">
                      <a:alpha val="43137"/>
                    </a:srgbClr>
                  </a:outerShdw>
                </a:effectLst>
              </a:rPr>
              <a:t>This lesson teaches about one man’s faith and courage because he knew with the Lord’s help, the Israelites could defeat the armies of the Philistines. (cf. Phil. 4:13)</a:t>
            </a:r>
          </a:p>
          <a:p>
            <a:pPr marL="742950" indent="-742950" algn="l">
              <a:buFont typeface="Arial" panose="020B0604020202020204" pitchFamily="34" charset="0"/>
              <a:buChar char="•"/>
            </a:pP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6186376"/>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Donna Craig:  Bible Class (4-6 year </a:t>
            </a:r>
            <a:r>
              <a:rPr lang="en-US" sz="6600" b="1" dirty="0" err="1">
                <a:solidFill>
                  <a:schemeClr val="bg1"/>
                </a:solidFill>
                <a:effectLst>
                  <a:outerShdw blurRad="38100" dist="38100" dir="2700000" algn="tl">
                    <a:srgbClr val="000000">
                      <a:alpha val="43137"/>
                    </a:srgbClr>
                  </a:outerShdw>
                </a:effectLst>
                <a:latin typeface="Fave Script Bold Pro" pitchFamily="2" charset="0"/>
              </a:rPr>
              <a:t>olds</a:t>
            </a:r>
            <a:r>
              <a:rPr lang="en-US" sz="6600" b="1" dirty="0">
                <a:solidFill>
                  <a:schemeClr val="bg1"/>
                </a:solidFill>
                <a:effectLst>
                  <a:outerShdw blurRad="38100" dist="38100" dir="2700000" algn="tl">
                    <a:srgbClr val="000000">
                      <a:alpha val="43137"/>
                    </a:srgbClr>
                  </a:outerShdw>
                </a:effectLst>
                <a:latin typeface="Fave Script Bold Pro" pitchFamily="2" charset="0"/>
              </a:rPr>
              <a:t>)</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43776" y="1335024"/>
            <a:ext cx="11561710" cy="5306527"/>
          </a:xfrm>
        </p:spPr>
        <p:txBody>
          <a:bodyPr>
            <a:normAutofit/>
          </a:bodyPr>
          <a:lstStyle/>
          <a:p>
            <a:r>
              <a:rPr lang="en-US" sz="4400" b="1" dirty="0">
                <a:solidFill>
                  <a:srgbClr val="FFFF00"/>
                </a:solidFill>
                <a:effectLst>
                  <a:outerShdw blurRad="38100" dist="38100" dir="2700000" algn="tl">
                    <a:srgbClr val="000000">
                      <a:alpha val="43137"/>
                    </a:srgbClr>
                  </a:outerShdw>
                </a:effectLst>
              </a:rPr>
              <a:t>Three Major Points with Scripture – Like David…</a:t>
            </a:r>
          </a:p>
          <a:p>
            <a:endParaRPr lang="en-US" sz="1000" b="1" dirty="0">
              <a:solidFill>
                <a:srgbClr val="FFFF00"/>
              </a:solidFill>
              <a:effectLst>
                <a:outerShdw blurRad="38100" dist="38100" dir="2700000" algn="tl">
                  <a:srgbClr val="000000">
                    <a:alpha val="43137"/>
                  </a:srgbClr>
                </a:outerShdw>
              </a:effectLst>
            </a:endParaRP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We can believe that God is with us as long as we are with him </a:t>
            </a:r>
            <a:r>
              <a:rPr lang="en-US" sz="4400" b="1" dirty="0">
                <a:solidFill>
                  <a:srgbClr val="FFFF00"/>
                </a:solidFill>
                <a:effectLst>
                  <a:outerShdw blurRad="38100" dist="38100" dir="2700000" algn="tl">
                    <a:srgbClr val="000000">
                      <a:alpha val="43137"/>
                    </a:srgbClr>
                  </a:outerShdw>
                </a:effectLst>
              </a:rPr>
              <a:t>(45)</a:t>
            </a: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We can be brave when faced with trouble </a:t>
            </a:r>
            <a:r>
              <a:rPr lang="en-US" sz="4400" b="1" dirty="0">
                <a:solidFill>
                  <a:srgbClr val="FFFF00"/>
                </a:solidFill>
                <a:effectLst>
                  <a:outerShdw blurRad="38100" dist="38100" dir="2700000" algn="tl">
                    <a:srgbClr val="000000">
                      <a:alpha val="43137"/>
                    </a:srgbClr>
                  </a:outerShdw>
                </a:effectLst>
              </a:rPr>
              <a:t>(37,46)</a:t>
            </a: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We can remind others who is really in charge of everything </a:t>
            </a:r>
            <a:r>
              <a:rPr lang="en-US" sz="4400" b="1" dirty="0">
                <a:solidFill>
                  <a:srgbClr val="FFFF00"/>
                </a:solidFill>
                <a:effectLst>
                  <a:outerShdw blurRad="38100" dist="38100" dir="2700000" algn="tl">
                    <a:srgbClr val="000000">
                      <a:alpha val="43137"/>
                    </a:srgbClr>
                  </a:outerShdw>
                </a:effectLst>
              </a:rPr>
              <a:t>(46-47)</a:t>
            </a:r>
          </a:p>
        </p:txBody>
      </p:sp>
    </p:spTree>
    <p:extLst>
      <p:ext uri="{BB962C8B-B14F-4D97-AF65-F5344CB8AC3E}">
        <p14:creationId xmlns:p14="http://schemas.microsoft.com/office/powerpoint/2010/main" val="1012842221"/>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Donna Craig:  Bible Class (4-6 year </a:t>
            </a:r>
            <a:r>
              <a:rPr lang="en-US" sz="6600" b="1" dirty="0" err="1">
                <a:solidFill>
                  <a:schemeClr val="bg1"/>
                </a:solidFill>
                <a:effectLst>
                  <a:outerShdw blurRad="38100" dist="38100" dir="2700000" algn="tl">
                    <a:srgbClr val="000000">
                      <a:alpha val="43137"/>
                    </a:srgbClr>
                  </a:outerShdw>
                </a:effectLst>
                <a:latin typeface="Fave Script Bold Pro" pitchFamily="2" charset="0"/>
              </a:rPr>
              <a:t>olds</a:t>
            </a:r>
            <a:r>
              <a:rPr lang="en-US" sz="6600" b="1" dirty="0">
                <a:solidFill>
                  <a:schemeClr val="bg1"/>
                </a:solidFill>
                <a:effectLst>
                  <a:outerShdw blurRad="38100" dist="38100" dir="2700000" algn="tl">
                    <a:srgbClr val="000000">
                      <a:alpha val="43137"/>
                    </a:srgbClr>
                  </a:outerShdw>
                </a:effectLst>
                <a:latin typeface="Fave Script Bold Pro" pitchFamily="2" charset="0"/>
              </a:rPr>
              <a:t>)</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43775" y="1220724"/>
            <a:ext cx="11561711" cy="5306527"/>
          </a:xfrm>
        </p:spPr>
        <p:txBody>
          <a:bodyPr>
            <a:normAutofit lnSpcReduction="10000"/>
          </a:bodyPr>
          <a:lstStyle/>
          <a:p>
            <a:r>
              <a:rPr lang="en-US" sz="3600" b="1" dirty="0">
                <a:solidFill>
                  <a:srgbClr val="FFFF00"/>
                </a:solidFill>
                <a:effectLst>
                  <a:outerShdw blurRad="38100" dist="38100" dir="2700000" algn="tl">
                    <a:srgbClr val="000000">
                      <a:alpha val="43137"/>
                    </a:srgbClr>
                  </a:outerShdw>
                </a:effectLst>
              </a:rPr>
              <a:t>Task, Craft, Visual Aid (Youth)</a:t>
            </a:r>
          </a:p>
          <a:p>
            <a:pPr marL="1028700" lvl="1" indent="-571500" algn="l">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Abeka Flash-A-Cards series, Young David” Lesson 2</a:t>
            </a:r>
          </a:p>
          <a:p>
            <a:pPr marL="1028700" lvl="1" indent="-571500" algn="l">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Pop up book by Agostino </a:t>
            </a:r>
            <a:r>
              <a:rPr lang="en-US" sz="3200" dirty="0" err="1">
                <a:solidFill>
                  <a:schemeClr val="bg1"/>
                </a:solidFill>
                <a:effectLst>
                  <a:outerShdw blurRad="38100" dist="38100" dir="2700000" algn="tl">
                    <a:srgbClr val="000000">
                      <a:alpha val="43137"/>
                    </a:srgbClr>
                  </a:outerShdw>
                </a:effectLst>
              </a:rPr>
              <a:t>Traini</a:t>
            </a:r>
            <a:r>
              <a:rPr lang="en-US" sz="3200" dirty="0">
                <a:solidFill>
                  <a:schemeClr val="bg1"/>
                </a:solidFill>
                <a:effectLst>
                  <a:outerShdw blurRad="38100" dist="38100" dir="2700000" algn="tl">
                    <a:srgbClr val="000000">
                      <a:alpha val="43137"/>
                    </a:srgbClr>
                  </a:outerShdw>
                </a:effectLst>
              </a:rPr>
              <a:t> – Psalm 23 (Substitute NKJV words instead of the words in the book).</a:t>
            </a:r>
          </a:p>
          <a:p>
            <a:pPr marL="1028700" lvl="1" indent="-571500" algn="l">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Be Brave, Anna (Book by </a:t>
            </a:r>
            <a:r>
              <a:rPr lang="en-US" sz="3200" dirty="0" err="1">
                <a:solidFill>
                  <a:schemeClr val="bg1"/>
                </a:solidFill>
                <a:effectLst>
                  <a:outerShdw blurRad="38100" dist="38100" dir="2700000" algn="tl">
                    <a:srgbClr val="000000">
                      <a:alpha val="43137"/>
                    </a:srgbClr>
                  </a:outerShdw>
                </a:effectLst>
              </a:rPr>
              <a:t>JoDee</a:t>
            </a:r>
            <a:r>
              <a:rPr lang="en-US" sz="3200" dirty="0">
                <a:solidFill>
                  <a:schemeClr val="bg1"/>
                </a:solidFill>
                <a:effectLst>
                  <a:outerShdw blurRad="38100" dist="38100" dir="2700000" algn="tl">
                    <a:srgbClr val="000000">
                      <a:alpha val="43137"/>
                    </a:srgbClr>
                  </a:outerShdw>
                </a:effectLst>
              </a:rPr>
              <a:t> </a:t>
            </a:r>
            <a:r>
              <a:rPr lang="en-US" sz="3200" dirty="0" err="1">
                <a:solidFill>
                  <a:schemeClr val="bg1"/>
                </a:solidFill>
                <a:effectLst>
                  <a:outerShdw blurRad="38100" dist="38100" dir="2700000" algn="tl">
                    <a:srgbClr val="000000">
                      <a:alpha val="43137"/>
                    </a:srgbClr>
                  </a:outerShdw>
                </a:effectLst>
              </a:rPr>
              <a:t>McConnaughhay</a:t>
            </a:r>
            <a:r>
              <a:rPr lang="en-US" sz="3200" dirty="0">
                <a:solidFill>
                  <a:schemeClr val="bg1"/>
                </a:solidFill>
                <a:effectLst>
                  <a:outerShdw blurRad="38100" dist="38100" dir="2700000" algn="tl">
                    <a:srgbClr val="000000">
                      <a:alpha val="43137"/>
                    </a:srgbClr>
                  </a:outerShdw>
                </a:effectLst>
              </a:rPr>
              <a:t>)</a:t>
            </a:r>
          </a:p>
          <a:p>
            <a:pPr marL="1028700" lvl="1" indent="-571500" algn="l">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Song book with pictures (“The Battle Belongs to the Lord)</a:t>
            </a:r>
          </a:p>
          <a:p>
            <a:endParaRPr lang="en-US" sz="800" b="1" dirty="0">
              <a:solidFill>
                <a:srgbClr val="FFFF00"/>
              </a:solidFill>
              <a:effectLst>
                <a:outerShdw blurRad="38100" dist="38100" dir="2700000" algn="tl">
                  <a:srgbClr val="000000">
                    <a:alpha val="43137"/>
                  </a:srgbClr>
                </a:outerShdw>
              </a:effectLst>
            </a:endParaRPr>
          </a:p>
          <a:p>
            <a:r>
              <a:rPr lang="en-US" sz="3600" b="1" dirty="0">
                <a:solidFill>
                  <a:srgbClr val="FFFF00"/>
                </a:solidFill>
                <a:effectLst>
                  <a:outerShdw blurRad="38100" dist="38100" dir="2700000" algn="tl">
                    <a:srgbClr val="000000">
                      <a:alpha val="43137"/>
                    </a:srgbClr>
                  </a:outerShdw>
                </a:effectLst>
              </a:rPr>
              <a:t>Three to Five Questions:</a:t>
            </a:r>
          </a:p>
          <a:p>
            <a:pPr marL="1200150" lvl="1" indent="-742950" algn="l">
              <a:buFont typeface="+mj-lt"/>
              <a:buAutoNum type="arabicPeriod"/>
            </a:pPr>
            <a:r>
              <a:rPr lang="en-US" sz="3200" dirty="0">
                <a:solidFill>
                  <a:schemeClr val="bg1"/>
                </a:solidFill>
                <a:effectLst>
                  <a:outerShdw blurRad="38100" dist="38100" dir="2700000" algn="tl">
                    <a:srgbClr val="000000">
                      <a:alpha val="43137"/>
                    </a:srgbClr>
                  </a:outerShdw>
                </a:effectLst>
              </a:rPr>
              <a:t>What was Goliath?</a:t>
            </a:r>
          </a:p>
          <a:p>
            <a:pPr marL="1200150" lvl="1" indent="-742950" algn="l">
              <a:buFont typeface="+mj-lt"/>
              <a:buAutoNum type="arabicPeriod"/>
            </a:pPr>
            <a:r>
              <a:rPr lang="en-US" sz="3200" dirty="0">
                <a:solidFill>
                  <a:schemeClr val="bg1"/>
                </a:solidFill>
                <a:effectLst>
                  <a:outerShdw blurRad="38100" dist="38100" dir="2700000" algn="tl">
                    <a:srgbClr val="000000">
                      <a:alpha val="43137"/>
                    </a:srgbClr>
                  </a:outerShdw>
                </a:effectLst>
              </a:rPr>
              <a:t>Who did David say would deliver him from “this Philistine”?</a:t>
            </a:r>
          </a:p>
          <a:p>
            <a:pPr marL="1200150" lvl="1" indent="-742950" algn="l">
              <a:buFont typeface="+mj-lt"/>
              <a:buAutoNum type="arabicPeriod"/>
            </a:pPr>
            <a:r>
              <a:rPr lang="en-US" sz="3200" dirty="0">
                <a:solidFill>
                  <a:schemeClr val="bg1"/>
                </a:solidFill>
                <a:effectLst>
                  <a:outerShdw blurRad="38100" dist="38100" dir="2700000" algn="tl">
                    <a:srgbClr val="000000">
                      <a:alpha val="43137"/>
                    </a:srgbClr>
                  </a:outerShdw>
                </a:effectLst>
              </a:rPr>
              <a:t>What weapon did David Carry?</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541518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anim calcmode="lin" valueType="num">
                                      <p:cBhvr>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500"/>
                                        <p:tgtEl>
                                          <p:spTgt spid="3">
                                            <p:txEl>
                                              <p:pRg st="9" end="9"/>
                                            </p:txEl>
                                          </p:spTgt>
                                        </p:tgtEl>
                                      </p:cBhvr>
                                    </p:animEffect>
                                    <p:anim calcmode="lin" valueType="num">
                                      <p:cBhvr>
                                        <p:cTn id="6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Donna Craig:  Bible Class (4-6 year </a:t>
            </a:r>
            <a:r>
              <a:rPr lang="en-US" sz="6600" b="1" dirty="0" err="1">
                <a:solidFill>
                  <a:schemeClr val="bg1"/>
                </a:solidFill>
                <a:effectLst>
                  <a:outerShdw blurRad="38100" dist="38100" dir="2700000" algn="tl">
                    <a:srgbClr val="000000">
                      <a:alpha val="43137"/>
                    </a:srgbClr>
                  </a:outerShdw>
                </a:effectLst>
                <a:latin typeface="Fave Script Bold Pro" pitchFamily="2" charset="0"/>
              </a:rPr>
              <a:t>olds</a:t>
            </a:r>
            <a:r>
              <a:rPr lang="en-US" sz="6600" b="1" dirty="0">
                <a:solidFill>
                  <a:schemeClr val="bg1"/>
                </a:solidFill>
                <a:effectLst>
                  <a:outerShdw blurRad="38100" dist="38100" dir="2700000" algn="tl">
                    <a:srgbClr val="000000">
                      <a:alpha val="43137"/>
                    </a:srgbClr>
                  </a:outerShdw>
                </a:effectLst>
                <a:latin typeface="Fave Script Bold Pro" pitchFamily="2" charset="0"/>
              </a:rPr>
              <a:t>)</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220724"/>
            <a:ext cx="11119104" cy="5306527"/>
          </a:xfrm>
        </p:spPr>
        <p:txBody>
          <a:bodyPr>
            <a:normAutofit/>
          </a:bodyPr>
          <a:lstStyle/>
          <a:p>
            <a:r>
              <a:rPr lang="en-US" sz="4400" b="1" dirty="0">
                <a:solidFill>
                  <a:srgbClr val="FFFF00"/>
                </a:solidFill>
                <a:effectLst>
                  <a:outerShdw blurRad="38100" dist="38100" dir="2700000" algn="tl">
                    <a:srgbClr val="000000">
                      <a:alpha val="43137"/>
                    </a:srgbClr>
                  </a:outerShdw>
                </a:effectLst>
              </a:rPr>
              <a:t>Discussion Question</a:t>
            </a:r>
          </a:p>
          <a:p>
            <a:pPr lvl="1" algn="l"/>
            <a:endParaRPr lang="en-US" sz="4000" dirty="0">
              <a:solidFill>
                <a:schemeClr val="bg1"/>
              </a:solidFill>
              <a:effectLst>
                <a:outerShdw blurRad="38100" dist="38100" dir="2700000" algn="tl">
                  <a:srgbClr val="000000">
                    <a:alpha val="43137"/>
                  </a:srgbClr>
                </a:outerShdw>
              </a:effectLst>
            </a:endParaRPr>
          </a:p>
          <a:p>
            <a:pPr lvl="1" algn="l"/>
            <a:r>
              <a:rPr lang="en-US" sz="4000" dirty="0">
                <a:solidFill>
                  <a:schemeClr val="bg1"/>
                </a:solidFill>
                <a:effectLst>
                  <a:outerShdw blurRad="38100" dist="38100" dir="2700000" algn="tl">
                    <a:srgbClr val="000000">
                      <a:alpha val="43137"/>
                    </a:srgbClr>
                  </a:outerShdw>
                </a:effectLst>
              </a:rPr>
              <a:t>Donna’s observation: </a:t>
            </a:r>
          </a:p>
          <a:p>
            <a:pPr lvl="1" algn="l"/>
            <a:r>
              <a:rPr lang="en-US" sz="4000" dirty="0">
                <a:solidFill>
                  <a:schemeClr val="bg1"/>
                </a:solidFill>
                <a:effectLst>
                  <a:outerShdw blurRad="38100" dist="38100" dir="2700000" algn="tl">
                    <a:srgbClr val="000000">
                      <a:alpha val="43137"/>
                    </a:srgbClr>
                  </a:outerShdw>
                </a:effectLst>
              </a:rPr>
              <a:t> </a:t>
            </a:r>
          </a:p>
          <a:p>
            <a:pPr lvl="1" algn="l"/>
            <a:r>
              <a:rPr lang="en-US" sz="4000" dirty="0">
                <a:solidFill>
                  <a:schemeClr val="bg1"/>
                </a:solidFill>
                <a:effectLst>
                  <a:outerShdw blurRad="38100" dist="38100" dir="2700000" algn="tl">
                    <a:srgbClr val="000000">
                      <a:alpha val="43137"/>
                    </a:srgbClr>
                  </a:outerShdw>
                </a:effectLst>
              </a:rPr>
              <a:t>“It has been my experience that younger children are perfectly capable of coming up with their own discussion questions.”</a:t>
            </a:r>
            <a:endParaRPr lang="en-US"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4264513"/>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Hilary Collier:  Bible Class (4-6 Year </a:t>
            </a:r>
            <a:r>
              <a:rPr lang="en-US" sz="6600" b="1" dirty="0" err="1">
                <a:solidFill>
                  <a:schemeClr val="bg1"/>
                </a:solidFill>
                <a:effectLst>
                  <a:outerShdw blurRad="38100" dist="38100" dir="2700000" algn="tl">
                    <a:srgbClr val="000000">
                      <a:alpha val="43137"/>
                    </a:srgbClr>
                  </a:outerShdw>
                </a:effectLst>
                <a:latin typeface="Fave Script Bold Pro" pitchFamily="2" charset="0"/>
              </a:rPr>
              <a:t>Olds</a:t>
            </a:r>
            <a:r>
              <a:rPr lang="en-US" sz="6600" b="1" dirty="0">
                <a:solidFill>
                  <a:schemeClr val="bg1"/>
                </a:solidFill>
                <a:effectLst>
                  <a:outerShdw blurRad="38100" dist="38100" dir="2700000" algn="tl">
                    <a:srgbClr val="000000">
                      <a:alpha val="43137"/>
                    </a:srgbClr>
                  </a:outerShdw>
                </a:effectLst>
                <a:latin typeface="Fave Script Bold Pro" pitchFamily="2" charset="0"/>
              </a:rPr>
              <a:t>)</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12064" y="1335024"/>
            <a:ext cx="11119104" cy="5522976"/>
          </a:xfrm>
        </p:spPr>
        <p:txBody>
          <a:bodyPr>
            <a:normAutofit/>
          </a:bodyPr>
          <a:lstStyle/>
          <a:p>
            <a:r>
              <a:rPr lang="en-US" sz="4800" b="1" dirty="0">
                <a:solidFill>
                  <a:srgbClr val="FFFF00"/>
                </a:solidFill>
                <a:effectLst>
                  <a:outerShdw blurRad="38100" dist="38100" dir="2700000" algn="tl">
                    <a:srgbClr val="000000">
                      <a:alpha val="43137"/>
                    </a:srgbClr>
                  </a:outerShdw>
                </a:effectLst>
              </a:rPr>
              <a:t>Choose topic: text, character, event?</a:t>
            </a:r>
          </a:p>
          <a:p>
            <a:pPr lvl="1">
              <a:spcBef>
                <a:spcPts val="0"/>
              </a:spcBef>
            </a:pPr>
            <a:r>
              <a:rPr lang="en-US" sz="4400" dirty="0">
                <a:solidFill>
                  <a:schemeClr val="bg1"/>
                </a:solidFill>
                <a:effectLst>
                  <a:outerShdw blurRad="38100" dist="38100" dir="2700000" algn="tl">
                    <a:srgbClr val="000000">
                      <a:alpha val="43137"/>
                    </a:srgbClr>
                  </a:outerShdw>
                </a:effectLst>
              </a:rPr>
              <a:t>Jonah (Book of Jonah)</a:t>
            </a:r>
          </a:p>
          <a:p>
            <a:pPr lvl="1"/>
            <a:endParaRPr lang="en-US" sz="400" dirty="0">
              <a:solidFill>
                <a:schemeClr val="bg1"/>
              </a:solidFill>
              <a:effectLst>
                <a:outerShdw blurRad="38100" dist="38100" dir="2700000" algn="tl">
                  <a:srgbClr val="000000">
                    <a:alpha val="43137"/>
                  </a:srgbClr>
                </a:outerShdw>
              </a:effectLst>
            </a:endParaRPr>
          </a:p>
          <a:p>
            <a:r>
              <a:rPr lang="en-US" sz="4800" b="1" dirty="0">
                <a:solidFill>
                  <a:srgbClr val="FFFF00"/>
                </a:solidFill>
                <a:effectLst>
                  <a:outerShdw blurRad="38100" dist="38100" dir="2700000" algn="tl">
                    <a:srgbClr val="000000">
                      <a:alpha val="43137"/>
                    </a:srgbClr>
                  </a:outerShdw>
                </a:effectLst>
              </a:rPr>
              <a:t>Procedure to follow:</a:t>
            </a:r>
          </a:p>
          <a:p>
            <a:pPr lvl="1" indent="622300" algn="l"/>
            <a:r>
              <a:rPr lang="en-US" sz="3200" dirty="0">
                <a:solidFill>
                  <a:schemeClr val="bg1"/>
                </a:solidFill>
              </a:rPr>
              <a:t>Sunday morning I will tell the whole story and we will make the small book that helps them remember the basics. Wednesday night I tell the whole story again. They usually don’t remember much of it, but I will give more detail and ask more questions anyway. Then we will do the tie in worksheet. While we work on it, we talk about the story and how it applies to us.</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206077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Hilary Collier:  Bible Class (4-6 year </a:t>
            </a:r>
            <a:r>
              <a:rPr lang="en-US" sz="6600" b="1" dirty="0" err="1">
                <a:solidFill>
                  <a:schemeClr val="bg1"/>
                </a:solidFill>
                <a:effectLst>
                  <a:outerShdw blurRad="38100" dist="38100" dir="2700000" algn="tl">
                    <a:srgbClr val="000000">
                      <a:alpha val="43137"/>
                    </a:srgbClr>
                  </a:outerShdw>
                </a:effectLst>
                <a:latin typeface="Fave Script Bold Pro" pitchFamily="2" charset="0"/>
              </a:rPr>
              <a:t>olds</a:t>
            </a:r>
            <a:r>
              <a:rPr lang="en-US" sz="6600" b="1" dirty="0">
                <a:solidFill>
                  <a:schemeClr val="bg1"/>
                </a:solidFill>
                <a:effectLst>
                  <a:outerShdw blurRad="38100" dist="38100" dir="2700000" algn="tl">
                    <a:srgbClr val="000000">
                      <a:alpha val="43137"/>
                    </a:srgbClr>
                  </a:outerShdw>
                </a:effectLst>
                <a:latin typeface="Fave Script Bold Pro" pitchFamily="2" charset="0"/>
              </a:rPr>
              <a:t>)</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274320" y="1335024"/>
            <a:ext cx="11740894" cy="5306527"/>
          </a:xfrm>
        </p:spPr>
        <p:txBody>
          <a:bodyPr>
            <a:normAutofit/>
          </a:bodyPr>
          <a:lstStyle/>
          <a:p>
            <a:r>
              <a:rPr lang="en-US" sz="4400" b="1" dirty="0">
                <a:solidFill>
                  <a:srgbClr val="FFFF00"/>
                </a:solidFill>
                <a:effectLst>
                  <a:outerShdw blurRad="38100" dist="38100" dir="2700000" algn="tl">
                    <a:srgbClr val="000000">
                      <a:alpha val="43137"/>
                    </a:srgbClr>
                  </a:outerShdw>
                </a:effectLst>
              </a:rPr>
              <a:t>Three Major Points – Jonah</a:t>
            </a:r>
          </a:p>
          <a:p>
            <a:endParaRPr lang="en-US" sz="1000" b="1" dirty="0">
              <a:solidFill>
                <a:srgbClr val="FFFF00"/>
              </a:solidFill>
              <a:effectLst>
                <a:outerShdw blurRad="38100" dist="38100" dir="2700000" algn="tl">
                  <a:srgbClr val="000000">
                    <a:alpha val="43137"/>
                  </a:srgbClr>
                </a:outerShdw>
              </a:effectLst>
            </a:endParaRP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You can’t run away from God </a:t>
            </a:r>
            <a:r>
              <a:rPr lang="en-US" sz="4400" b="1" dirty="0">
                <a:solidFill>
                  <a:srgbClr val="FFFF00"/>
                </a:solidFill>
                <a:effectLst>
                  <a:outerShdw blurRad="38100" dist="38100" dir="2700000" algn="tl">
                    <a:srgbClr val="000000">
                      <a:alpha val="43137"/>
                    </a:srgbClr>
                  </a:outerShdw>
                </a:effectLst>
              </a:rPr>
              <a:t>(Chapter 1)</a:t>
            </a: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Disobedience will make problems in your life </a:t>
            </a:r>
            <a:r>
              <a:rPr lang="en-US" sz="4400" b="1" dirty="0">
                <a:solidFill>
                  <a:srgbClr val="FFFF00"/>
                </a:solidFill>
                <a:effectLst>
                  <a:outerShdw blurRad="38100" dist="38100" dir="2700000" algn="tl">
                    <a:srgbClr val="000000">
                      <a:alpha val="43137"/>
                    </a:srgbClr>
                  </a:outerShdw>
                </a:effectLst>
              </a:rPr>
              <a:t>(1:10-17)</a:t>
            </a:r>
          </a:p>
          <a:p>
            <a:pPr marL="1028700" lvl="1" indent="-571500"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With repentance must come obedience (changed behavior) </a:t>
            </a:r>
            <a:r>
              <a:rPr lang="en-US" sz="4400" b="1" dirty="0">
                <a:solidFill>
                  <a:srgbClr val="FFFF00"/>
                </a:solidFill>
                <a:effectLst>
                  <a:outerShdw blurRad="38100" dist="38100" dir="2700000" algn="tl">
                    <a:srgbClr val="000000">
                      <a:alpha val="43137"/>
                    </a:srgbClr>
                  </a:outerShdw>
                </a:effectLst>
              </a:rPr>
              <a:t>(2:7-9; Luke 11:29-32)</a:t>
            </a:r>
          </a:p>
          <a:p>
            <a:pPr marL="1028700" lvl="1" indent="-571500" algn="l">
              <a:buFont typeface="Arial" panose="020B0604020202020204" pitchFamily="34" charset="0"/>
              <a:buChar char="•"/>
            </a:pPr>
            <a:r>
              <a:rPr lang="en-US" sz="4400" b="1" dirty="0">
                <a:solidFill>
                  <a:srgbClr val="FFFF00"/>
                </a:solidFill>
                <a:effectLst>
                  <a:outerShdw blurRad="38100" dist="38100" dir="2700000" algn="tl">
                    <a:srgbClr val="000000">
                      <a:alpha val="43137"/>
                    </a:srgbClr>
                  </a:outerShdw>
                </a:effectLst>
              </a:rPr>
              <a:t>Bonus: Resurrection parallel (Matt. 12:39-41)</a:t>
            </a:r>
          </a:p>
        </p:txBody>
      </p:sp>
    </p:spTree>
    <p:extLst>
      <p:ext uri="{BB962C8B-B14F-4D97-AF65-F5344CB8AC3E}">
        <p14:creationId xmlns:p14="http://schemas.microsoft.com/office/powerpoint/2010/main" val="319696325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anim calcmode="lin" valueType="num">
                                      <p:cBhvr>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43776" y="256032"/>
            <a:ext cx="11561711" cy="95097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Fave Script Bold Pro" pitchFamily="2" charset="0"/>
              </a:rPr>
              <a:t>Hilary Collier:  Bible Class (4-6 year </a:t>
            </a:r>
            <a:r>
              <a:rPr lang="en-US" sz="6600" b="1" dirty="0" err="1">
                <a:solidFill>
                  <a:schemeClr val="bg1"/>
                </a:solidFill>
                <a:effectLst>
                  <a:outerShdw blurRad="38100" dist="38100" dir="2700000" algn="tl">
                    <a:srgbClr val="000000">
                      <a:alpha val="43137"/>
                    </a:srgbClr>
                  </a:outerShdw>
                </a:effectLst>
                <a:latin typeface="Fave Script Bold Pro" pitchFamily="2" charset="0"/>
              </a:rPr>
              <a:t>olds</a:t>
            </a:r>
            <a:r>
              <a:rPr lang="en-US" sz="6600" b="1" dirty="0">
                <a:solidFill>
                  <a:schemeClr val="bg1"/>
                </a:solidFill>
                <a:effectLst>
                  <a:outerShdw blurRad="38100" dist="38100" dir="2700000" algn="tl">
                    <a:srgbClr val="000000">
                      <a:alpha val="43137"/>
                    </a:srgbClr>
                  </a:outerShdw>
                </a:effectLst>
                <a:latin typeface="Fave Script Bold Pro" pitchFamily="2" charset="0"/>
              </a:rPr>
              <a:t>)</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43775" y="1220724"/>
            <a:ext cx="11561711" cy="5306527"/>
          </a:xfrm>
        </p:spPr>
        <p:txBody>
          <a:bodyPr>
            <a:normAutofit/>
          </a:bodyPr>
          <a:lstStyle/>
          <a:p>
            <a:r>
              <a:rPr lang="en-US" sz="3600" b="1" dirty="0">
                <a:solidFill>
                  <a:srgbClr val="FFFF00"/>
                </a:solidFill>
                <a:effectLst>
                  <a:outerShdw blurRad="38100" dist="38100" dir="2700000" algn="tl">
                    <a:srgbClr val="000000">
                      <a:alpha val="43137"/>
                    </a:srgbClr>
                  </a:outerShdw>
                </a:effectLst>
              </a:rPr>
              <a:t>Songs, Project, Wednesday Worksheet</a:t>
            </a:r>
          </a:p>
          <a:p>
            <a:pPr marL="1028700" lvl="1" indent="-571500" algn="l">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Songs:  Jesus Loves Me; O Be Careful; Jonah, Jonah</a:t>
            </a:r>
          </a:p>
          <a:p>
            <a:pPr marL="1028700" lvl="1" indent="-571500" algn="l">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Easy to understand summary of story of Jonah can be found at:  BibleFunForKids.com</a:t>
            </a:r>
          </a:p>
          <a:p>
            <a:pPr marL="1028700" lvl="1" indent="-571500" algn="l">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On Sunday: Small graphic workbook that helps student remember basics (See worksheet)</a:t>
            </a:r>
          </a:p>
          <a:p>
            <a:pPr marL="1028700" lvl="1" indent="-571500" algn="l">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On Wednesday:  Add details, ask questions. Do tie-in worksheet (Example given: Coloring sheet of Jonah in the belly of the fish, with scripture reference and instructions).</a:t>
            </a:r>
          </a:p>
          <a:p>
            <a:endParaRPr lang="en-US" sz="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40812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3007</TotalTime>
  <Words>1877</Words>
  <Application>Microsoft Office PowerPoint</Application>
  <PresentationFormat>Widescreen</PresentationFormat>
  <Paragraphs>184</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 Light</vt:lpstr>
      <vt:lpstr>Arial</vt:lpstr>
      <vt:lpstr>Fave Script Bold Pro</vt:lpstr>
      <vt:lpstr>Calibri</vt:lpstr>
      <vt:lpstr>Office Theme</vt:lpstr>
      <vt:lpstr>Learning How to Study the Bible</vt:lpstr>
      <vt:lpstr>Assignment: Preparing a Class</vt:lpstr>
      <vt:lpstr>Donna Craig:  Bible Class (4-6 year olds)</vt:lpstr>
      <vt:lpstr>Donna Craig:  Bible Class (4-6 year olds)</vt:lpstr>
      <vt:lpstr>Donna Craig:  Bible Class (4-6 year olds)</vt:lpstr>
      <vt:lpstr>Donna Craig:  Bible Class (4-6 year olds)</vt:lpstr>
      <vt:lpstr>Hilary Collier:  Bible Class (4-6 Year Olds)</vt:lpstr>
      <vt:lpstr>Hilary Collier:  Bible Class (4-6 year olds)</vt:lpstr>
      <vt:lpstr>Hilary Collier:  Bible Class (4-6 year olds)</vt:lpstr>
      <vt:lpstr>Hilary Collier:  Bible Class (4-6 year olds)</vt:lpstr>
      <vt:lpstr>My Example of a Bible Class</vt:lpstr>
      <vt:lpstr>My Example of a Bible Class</vt:lpstr>
      <vt:lpstr>My Example of a Bible Class</vt:lpstr>
      <vt:lpstr>My Example of a Bible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How to Study the Bible</dc:title>
  <dc:creator>Stan Cox</dc:creator>
  <cp:lastModifiedBy>Stan Cox</cp:lastModifiedBy>
  <cp:revision>11</cp:revision>
  <dcterms:created xsi:type="dcterms:W3CDTF">2022-06-03T22:42:35Z</dcterms:created>
  <dcterms:modified xsi:type="dcterms:W3CDTF">2022-08-21T00:43:17Z</dcterms:modified>
</cp:coreProperties>
</file>